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</p:sldMasterIdLst>
  <p:notesMasterIdLst>
    <p:notesMasterId r:id="rId22"/>
  </p:notesMasterIdLst>
  <p:sldIdLst>
    <p:sldId id="257" r:id="rId2"/>
    <p:sldId id="260" r:id="rId3"/>
    <p:sldId id="304" r:id="rId4"/>
    <p:sldId id="310" r:id="rId5"/>
    <p:sldId id="311" r:id="rId6"/>
    <p:sldId id="308" r:id="rId7"/>
    <p:sldId id="313" r:id="rId8"/>
    <p:sldId id="306" r:id="rId9"/>
    <p:sldId id="307" r:id="rId10"/>
    <p:sldId id="314" r:id="rId11"/>
    <p:sldId id="315" r:id="rId12"/>
    <p:sldId id="320" r:id="rId13"/>
    <p:sldId id="316" r:id="rId14"/>
    <p:sldId id="317" r:id="rId15"/>
    <p:sldId id="321" r:id="rId16"/>
    <p:sldId id="322" r:id="rId17"/>
    <p:sldId id="323" r:id="rId18"/>
    <p:sldId id="285" r:id="rId19"/>
    <p:sldId id="318" r:id="rId20"/>
    <p:sldId id="3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7B"/>
    <a:srgbClr val="D6953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1960" autoAdjust="0"/>
  </p:normalViewPr>
  <p:slideViewPr>
    <p:cSldViewPr snapToGrid="0">
      <p:cViewPr varScale="1">
        <p:scale>
          <a:sx n="108" d="100"/>
          <a:sy n="108" d="100"/>
        </p:scale>
        <p:origin x="30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2F32D-8C95-43C6-AB84-B2FA165CCC0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C9C38C2D-5E33-4053-8E6E-C24A1C88C726}">
      <dgm:prSet phldrT="[Text]"/>
      <dgm:spPr/>
      <dgm:t>
        <a:bodyPr/>
        <a:lstStyle/>
        <a:p>
          <a:r>
            <a:rPr lang="en-US" dirty="0" smtClean="0"/>
            <a:t>Build</a:t>
          </a:r>
          <a:endParaRPr lang="vi-VN" dirty="0"/>
        </a:p>
      </dgm:t>
    </dgm:pt>
    <dgm:pt modelId="{45355456-0594-420C-8985-340E54474242}" type="parTrans" cxnId="{53272144-5E5D-4B52-AFE5-58076B7E14DE}">
      <dgm:prSet/>
      <dgm:spPr/>
      <dgm:t>
        <a:bodyPr/>
        <a:lstStyle/>
        <a:p>
          <a:endParaRPr lang="vi-VN"/>
        </a:p>
      </dgm:t>
    </dgm:pt>
    <dgm:pt modelId="{4693F0E3-A94F-4CF0-BBF7-2C0D94B6D373}" type="sibTrans" cxnId="{53272144-5E5D-4B52-AFE5-58076B7E14DE}">
      <dgm:prSet/>
      <dgm:spPr/>
      <dgm:t>
        <a:bodyPr/>
        <a:lstStyle/>
        <a:p>
          <a:endParaRPr lang="vi-VN"/>
        </a:p>
      </dgm:t>
    </dgm:pt>
    <dgm:pt modelId="{41A5D513-929E-4E9B-82E9-F6E7E6B2D21B}">
      <dgm:prSet phldrT="[Text]"/>
      <dgm:spPr/>
      <dgm:t>
        <a:bodyPr/>
        <a:lstStyle/>
        <a:p>
          <a:r>
            <a:rPr lang="en-US" dirty="0" smtClean="0"/>
            <a:t>Deploy</a:t>
          </a:r>
          <a:endParaRPr lang="vi-VN" dirty="0"/>
        </a:p>
      </dgm:t>
    </dgm:pt>
    <dgm:pt modelId="{1C29E3B0-2F30-4D4F-96FF-6CD26EB2DE2C}" type="parTrans" cxnId="{DFA822CD-4325-4059-A2FB-60241A1D1297}">
      <dgm:prSet/>
      <dgm:spPr/>
      <dgm:t>
        <a:bodyPr/>
        <a:lstStyle/>
        <a:p>
          <a:endParaRPr lang="vi-VN"/>
        </a:p>
      </dgm:t>
    </dgm:pt>
    <dgm:pt modelId="{6C61DDB6-6502-43BF-BF34-BF05CC313167}" type="sibTrans" cxnId="{DFA822CD-4325-4059-A2FB-60241A1D1297}">
      <dgm:prSet/>
      <dgm:spPr/>
      <dgm:t>
        <a:bodyPr/>
        <a:lstStyle/>
        <a:p>
          <a:endParaRPr lang="vi-VN"/>
        </a:p>
      </dgm:t>
    </dgm:pt>
    <dgm:pt modelId="{8A3ECAC9-EC81-4599-883C-D5F3E630182E}">
      <dgm:prSet phldrT="[Text]"/>
      <dgm:spPr/>
      <dgm:t>
        <a:bodyPr/>
        <a:lstStyle/>
        <a:p>
          <a:r>
            <a:rPr lang="en-US" dirty="0" smtClean="0"/>
            <a:t>Test</a:t>
          </a:r>
          <a:endParaRPr lang="vi-VN" dirty="0"/>
        </a:p>
      </dgm:t>
    </dgm:pt>
    <dgm:pt modelId="{8A57CF02-32C0-422C-94FE-66EEC637B324}" type="parTrans" cxnId="{38ADBAB7-9E23-4F48-8E13-A1CDFAABCFBF}">
      <dgm:prSet/>
      <dgm:spPr/>
      <dgm:t>
        <a:bodyPr/>
        <a:lstStyle/>
        <a:p>
          <a:endParaRPr lang="vi-VN"/>
        </a:p>
      </dgm:t>
    </dgm:pt>
    <dgm:pt modelId="{2FB05B54-A1BF-4A61-9E66-7ACDB2C9179B}" type="sibTrans" cxnId="{38ADBAB7-9E23-4F48-8E13-A1CDFAABCFBF}">
      <dgm:prSet/>
      <dgm:spPr/>
      <dgm:t>
        <a:bodyPr/>
        <a:lstStyle/>
        <a:p>
          <a:endParaRPr lang="vi-VN"/>
        </a:p>
      </dgm:t>
    </dgm:pt>
    <dgm:pt modelId="{DF94B232-1E6D-4099-841A-C9D7B21FE05A}">
      <dgm:prSet phldrT="[Text]"/>
      <dgm:spPr/>
      <dgm:t>
        <a:bodyPr/>
        <a:lstStyle/>
        <a:p>
          <a:r>
            <a:rPr lang="en-US" dirty="0" smtClean="0"/>
            <a:t>Clean</a:t>
          </a:r>
          <a:r>
            <a:rPr lang="en-US" baseline="30000" dirty="0" smtClean="0"/>
            <a:t>(*)</a:t>
          </a:r>
          <a:endParaRPr lang="vi-VN" dirty="0"/>
        </a:p>
      </dgm:t>
    </dgm:pt>
    <dgm:pt modelId="{39B4ECBC-7301-49D0-8EF3-3A97F916B662}" type="parTrans" cxnId="{62E6EFCA-95FF-4A3E-A72D-89137F9792FE}">
      <dgm:prSet/>
      <dgm:spPr/>
      <dgm:t>
        <a:bodyPr/>
        <a:lstStyle/>
        <a:p>
          <a:endParaRPr lang="vi-VN"/>
        </a:p>
      </dgm:t>
    </dgm:pt>
    <dgm:pt modelId="{47849A45-7FFC-4EB5-A194-AAC4296E4E2A}" type="sibTrans" cxnId="{62E6EFCA-95FF-4A3E-A72D-89137F9792FE}">
      <dgm:prSet/>
      <dgm:spPr/>
      <dgm:t>
        <a:bodyPr/>
        <a:lstStyle/>
        <a:p>
          <a:endParaRPr lang="vi-VN"/>
        </a:p>
      </dgm:t>
    </dgm:pt>
    <dgm:pt modelId="{B993BFB6-1D1E-4FD8-8568-3DFBF092CEA5}">
      <dgm:prSet phldrT="[Text]"/>
      <dgm:spPr/>
      <dgm:t>
        <a:bodyPr/>
        <a:lstStyle/>
        <a:p>
          <a:r>
            <a:rPr lang="en-US" dirty="0" smtClean="0"/>
            <a:t>Code verification</a:t>
          </a:r>
          <a:endParaRPr lang="vi-VN" dirty="0"/>
        </a:p>
      </dgm:t>
    </dgm:pt>
    <dgm:pt modelId="{B6231EED-8A2B-4331-9B11-EA73ABC3637C}" type="parTrans" cxnId="{7869F486-8F8C-410C-A130-3D364BFFBCCB}">
      <dgm:prSet/>
      <dgm:spPr/>
      <dgm:t>
        <a:bodyPr/>
        <a:lstStyle/>
        <a:p>
          <a:endParaRPr lang="vi-VN"/>
        </a:p>
      </dgm:t>
    </dgm:pt>
    <dgm:pt modelId="{4665A124-258E-47A5-BF80-BE8E337BECF8}" type="sibTrans" cxnId="{7869F486-8F8C-410C-A130-3D364BFFBCCB}">
      <dgm:prSet/>
      <dgm:spPr/>
      <dgm:t>
        <a:bodyPr/>
        <a:lstStyle/>
        <a:p>
          <a:endParaRPr lang="vi-VN"/>
        </a:p>
      </dgm:t>
    </dgm:pt>
    <dgm:pt modelId="{2895BAF7-68A9-4D6D-B7AD-61B8687DF9EB}" type="pres">
      <dgm:prSet presAssocID="{ECF2F32D-8C95-43C6-AB84-B2FA165CCC0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323DF73F-F033-4CCB-A47A-8367761FB4FD}" type="pres">
      <dgm:prSet presAssocID="{B993BFB6-1D1E-4FD8-8568-3DFBF092CE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FB10747-D0AD-4F26-960E-5A320FA624A9}" type="pres">
      <dgm:prSet presAssocID="{4665A124-258E-47A5-BF80-BE8E337BECF8}" presName="parSpace" presStyleCnt="0"/>
      <dgm:spPr/>
    </dgm:pt>
    <dgm:pt modelId="{8A0C455C-5310-4567-AD40-A937D554954A}" type="pres">
      <dgm:prSet presAssocID="{C9C38C2D-5E33-4053-8E6E-C24A1C88C72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4C3FB48-9172-48CF-82EF-F6A975E7414E}" type="pres">
      <dgm:prSet presAssocID="{4693F0E3-A94F-4CF0-BBF7-2C0D94B6D373}" presName="parSpace" presStyleCnt="0"/>
      <dgm:spPr/>
    </dgm:pt>
    <dgm:pt modelId="{07A0CD89-31A6-4468-BFE0-14C3D6A6BB02}" type="pres">
      <dgm:prSet presAssocID="{41A5D513-929E-4E9B-82E9-F6E7E6B2D21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4CAAF92-A526-4141-87A8-161F937DAF21}" type="pres">
      <dgm:prSet presAssocID="{6C61DDB6-6502-43BF-BF34-BF05CC313167}" presName="parSpace" presStyleCnt="0"/>
      <dgm:spPr/>
    </dgm:pt>
    <dgm:pt modelId="{E6E37946-DC1F-49AC-8F81-9FFF909746B5}" type="pres">
      <dgm:prSet presAssocID="{8A3ECAC9-EC81-4599-883C-D5F3E630182E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F1E0F157-C77C-4F67-A9BB-C5AA8F112382}" type="pres">
      <dgm:prSet presAssocID="{2FB05B54-A1BF-4A61-9E66-7ACDB2C9179B}" presName="parSpace" presStyleCnt="0"/>
      <dgm:spPr/>
    </dgm:pt>
    <dgm:pt modelId="{0D848250-49F5-4CE7-816E-5AA2996156A4}" type="pres">
      <dgm:prSet presAssocID="{DF94B232-1E6D-4099-841A-C9D7B21FE05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53272144-5E5D-4B52-AFE5-58076B7E14DE}" srcId="{ECF2F32D-8C95-43C6-AB84-B2FA165CCC01}" destId="{C9C38C2D-5E33-4053-8E6E-C24A1C88C726}" srcOrd="1" destOrd="0" parTransId="{45355456-0594-420C-8985-340E54474242}" sibTransId="{4693F0E3-A94F-4CF0-BBF7-2C0D94B6D373}"/>
    <dgm:cxn modelId="{38ADBAB7-9E23-4F48-8E13-A1CDFAABCFBF}" srcId="{ECF2F32D-8C95-43C6-AB84-B2FA165CCC01}" destId="{8A3ECAC9-EC81-4599-883C-D5F3E630182E}" srcOrd="3" destOrd="0" parTransId="{8A57CF02-32C0-422C-94FE-66EEC637B324}" sibTransId="{2FB05B54-A1BF-4A61-9E66-7ACDB2C9179B}"/>
    <dgm:cxn modelId="{D17C8C22-7B1D-45AB-BDF7-9463FED90C9F}" type="presOf" srcId="{DF94B232-1E6D-4099-841A-C9D7B21FE05A}" destId="{0D848250-49F5-4CE7-816E-5AA2996156A4}" srcOrd="0" destOrd="0" presId="urn:microsoft.com/office/officeart/2005/8/layout/hChevron3"/>
    <dgm:cxn modelId="{ACD80483-2C9F-47F7-9EA6-E09201777711}" type="presOf" srcId="{8A3ECAC9-EC81-4599-883C-D5F3E630182E}" destId="{E6E37946-DC1F-49AC-8F81-9FFF909746B5}" srcOrd="0" destOrd="0" presId="urn:microsoft.com/office/officeart/2005/8/layout/hChevron3"/>
    <dgm:cxn modelId="{5C3E5D46-D99D-4402-AF41-0CC03DFA45D1}" type="presOf" srcId="{41A5D513-929E-4E9B-82E9-F6E7E6B2D21B}" destId="{07A0CD89-31A6-4468-BFE0-14C3D6A6BB02}" srcOrd="0" destOrd="0" presId="urn:microsoft.com/office/officeart/2005/8/layout/hChevron3"/>
    <dgm:cxn modelId="{C240325B-7581-4EAB-8AEB-32066D03481C}" type="presOf" srcId="{ECF2F32D-8C95-43C6-AB84-B2FA165CCC01}" destId="{2895BAF7-68A9-4D6D-B7AD-61B8687DF9EB}" srcOrd="0" destOrd="0" presId="urn:microsoft.com/office/officeart/2005/8/layout/hChevron3"/>
    <dgm:cxn modelId="{62E6EFCA-95FF-4A3E-A72D-89137F9792FE}" srcId="{ECF2F32D-8C95-43C6-AB84-B2FA165CCC01}" destId="{DF94B232-1E6D-4099-841A-C9D7B21FE05A}" srcOrd="4" destOrd="0" parTransId="{39B4ECBC-7301-49D0-8EF3-3A97F916B662}" sibTransId="{47849A45-7FFC-4EB5-A194-AAC4296E4E2A}"/>
    <dgm:cxn modelId="{EA50F92A-5D5A-4FB8-875E-46620A7B3263}" type="presOf" srcId="{B993BFB6-1D1E-4FD8-8568-3DFBF092CEA5}" destId="{323DF73F-F033-4CCB-A47A-8367761FB4FD}" srcOrd="0" destOrd="0" presId="urn:microsoft.com/office/officeart/2005/8/layout/hChevron3"/>
    <dgm:cxn modelId="{531550D4-F14E-4F23-A3EF-700F14277D0A}" type="presOf" srcId="{C9C38C2D-5E33-4053-8E6E-C24A1C88C726}" destId="{8A0C455C-5310-4567-AD40-A937D554954A}" srcOrd="0" destOrd="0" presId="urn:microsoft.com/office/officeart/2005/8/layout/hChevron3"/>
    <dgm:cxn modelId="{7869F486-8F8C-410C-A130-3D364BFFBCCB}" srcId="{ECF2F32D-8C95-43C6-AB84-B2FA165CCC01}" destId="{B993BFB6-1D1E-4FD8-8568-3DFBF092CEA5}" srcOrd="0" destOrd="0" parTransId="{B6231EED-8A2B-4331-9B11-EA73ABC3637C}" sibTransId="{4665A124-258E-47A5-BF80-BE8E337BECF8}"/>
    <dgm:cxn modelId="{DFA822CD-4325-4059-A2FB-60241A1D1297}" srcId="{ECF2F32D-8C95-43C6-AB84-B2FA165CCC01}" destId="{41A5D513-929E-4E9B-82E9-F6E7E6B2D21B}" srcOrd="2" destOrd="0" parTransId="{1C29E3B0-2F30-4D4F-96FF-6CD26EB2DE2C}" sibTransId="{6C61DDB6-6502-43BF-BF34-BF05CC313167}"/>
    <dgm:cxn modelId="{426741B8-C34C-4BCB-BFF1-1F7AC7E18B0D}" type="presParOf" srcId="{2895BAF7-68A9-4D6D-B7AD-61B8687DF9EB}" destId="{323DF73F-F033-4CCB-A47A-8367761FB4FD}" srcOrd="0" destOrd="0" presId="urn:microsoft.com/office/officeart/2005/8/layout/hChevron3"/>
    <dgm:cxn modelId="{F60A0A72-B598-4AC9-9875-DA95E47B989C}" type="presParOf" srcId="{2895BAF7-68A9-4D6D-B7AD-61B8687DF9EB}" destId="{6FB10747-D0AD-4F26-960E-5A320FA624A9}" srcOrd="1" destOrd="0" presId="urn:microsoft.com/office/officeart/2005/8/layout/hChevron3"/>
    <dgm:cxn modelId="{2C55EEF2-274C-476D-99CE-6C008B62E4C4}" type="presParOf" srcId="{2895BAF7-68A9-4D6D-B7AD-61B8687DF9EB}" destId="{8A0C455C-5310-4567-AD40-A937D554954A}" srcOrd="2" destOrd="0" presId="urn:microsoft.com/office/officeart/2005/8/layout/hChevron3"/>
    <dgm:cxn modelId="{D7692AD4-12DF-4EDF-99FC-1CAD1B77CA62}" type="presParOf" srcId="{2895BAF7-68A9-4D6D-B7AD-61B8687DF9EB}" destId="{04C3FB48-9172-48CF-82EF-F6A975E7414E}" srcOrd="3" destOrd="0" presId="urn:microsoft.com/office/officeart/2005/8/layout/hChevron3"/>
    <dgm:cxn modelId="{CE2573FE-1AF7-4DD8-AF38-F4E96D9634C1}" type="presParOf" srcId="{2895BAF7-68A9-4D6D-B7AD-61B8687DF9EB}" destId="{07A0CD89-31A6-4468-BFE0-14C3D6A6BB02}" srcOrd="4" destOrd="0" presId="urn:microsoft.com/office/officeart/2005/8/layout/hChevron3"/>
    <dgm:cxn modelId="{3DE5C8FF-4FDE-4343-9B5C-FCA507B3F28F}" type="presParOf" srcId="{2895BAF7-68A9-4D6D-B7AD-61B8687DF9EB}" destId="{34CAAF92-A526-4141-87A8-161F937DAF21}" srcOrd="5" destOrd="0" presId="urn:microsoft.com/office/officeart/2005/8/layout/hChevron3"/>
    <dgm:cxn modelId="{2FD122E1-A552-4252-8355-410EC5AD55A5}" type="presParOf" srcId="{2895BAF7-68A9-4D6D-B7AD-61B8687DF9EB}" destId="{E6E37946-DC1F-49AC-8F81-9FFF909746B5}" srcOrd="6" destOrd="0" presId="urn:microsoft.com/office/officeart/2005/8/layout/hChevron3"/>
    <dgm:cxn modelId="{56EF4D58-CC12-4432-84D3-59D5645B25AB}" type="presParOf" srcId="{2895BAF7-68A9-4D6D-B7AD-61B8687DF9EB}" destId="{F1E0F157-C77C-4F67-A9BB-C5AA8F112382}" srcOrd="7" destOrd="0" presId="urn:microsoft.com/office/officeart/2005/8/layout/hChevron3"/>
    <dgm:cxn modelId="{35FCB671-BF12-4309-85D2-6C086F0B29D4}" type="presParOf" srcId="{2895BAF7-68A9-4D6D-B7AD-61B8687DF9EB}" destId="{0D848250-49F5-4CE7-816E-5AA2996156A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DF73F-F033-4CCB-A47A-8367761FB4FD}">
      <dsp:nvSpPr>
        <dsp:cNvPr id="0" name=""/>
        <dsp:cNvSpPr/>
      </dsp:nvSpPr>
      <dsp:spPr>
        <a:xfrm>
          <a:off x="1361" y="266326"/>
          <a:ext cx="2655606" cy="10622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Code verification</a:t>
          </a:r>
          <a:endParaRPr lang="vi-VN" sz="3300" kern="1200" dirty="0"/>
        </a:p>
      </dsp:txBody>
      <dsp:txXfrm>
        <a:off x="1361" y="266326"/>
        <a:ext cx="2390046" cy="1062242"/>
      </dsp:txXfrm>
    </dsp:sp>
    <dsp:sp modelId="{8A0C455C-5310-4567-AD40-A937D554954A}">
      <dsp:nvSpPr>
        <dsp:cNvPr id="0" name=""/>
        <dsp:cNvSpPr/>
      </dsp:nvSpPr>
      <dsp:spPr>
        <a:xfrm>
          <a:off x="2125847" y="266326"/>
          <a:ext cx="2655606" cy="10622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Build</a:t>
          </a:r>
          <a:endParaRPr lang="vi-VN" sz="3300" kern="1200" dirty="0"/>
        </a:p>
      </dsp:txBody>
      <dsp:txXfrm>
        <a:off x="2656968" y="266326"/>
        <a:ext cx="1593364" cy="1062242"/>
      </dsp:txXfrm>
    </dsp:sp>
    <dsp:sp modelId="{07A0CD89-31A6-4468-BFE0-14C3D6A6BB02}">
      <dsp:nvSpPr>
        <dsp:cNvPr id="0" name=""/>
        <dsp:cNvSpPr/>
      </dsp:nvSpPr>
      <dsp:spPr>
        <a:xfrm>
          <a:off x="4250332" y="266326"/>
          <a:ext cx="2655606" cy="10622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Deploy</a:t>
          </a:r>
          <a:endParaRPr lang="vi-VN" sz="3300" kern="1200" dirty="0"/>
        </a:p>
      </dsp:txBody>
      <dsp:txXfrm>
        <a:off x="4781453" y="266326"/>
        <a:ext cx="1593364" cy="1062242"/>
      </dsp:txXfrm>
    </dsp:sp>
    <dsp:sp modelId="{E6E37946-DC1F-49AC-8F81-9FFF909746B5}">
      <dsp:nvSpPr>
        <dsp:cNvPr id="0" name=""/>
        <dsp:cNvSpPr/>
      </dsp:nvSpPr>
      <dsp:spPr>
        <a:xfrm>
          <a:off x="6374818" y="266326"/>
          <a:ext cx="2655606" cy="10622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Test</a:t>
          </a:r>
          <a:endParaRPr lang="vi-VN" sz="3300" kern="1200" dirty="0"/>
        </a:p>
      </dsp:txBody>
      <dsp:txXfrm>
        <a:off x="6905939" y="266326"/>
        <a:ext cx="1593364" cy="1062242"/>
      </dsp:txXfrm>
    </dsp:sp>
    <dsp:sp modelId="{0D848250-49F5-4CE7-816E-5AA2996156A4}">
      <dsp:nvSpPr>
        <dsp:cNvPr id="0" name=""/>
        <dsp:cNvSpPr/>
      </dsp:nvSpPr>
      <dsp:spPr>
        <a:xfrm>
          <a:off x="8499303" y="266326"/>
          <a:ext cx="2655606" cy="106224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Clean</a:t>
          </a:r>
          <a:r>
            <a:rPr lang="en-US" sz="3300" kern="1200" baseline="30000" dirty="0" smtClean="0"/>
            <a:t>(*)</a:t>
          </a:r>
          <a:endParaRPr lang="vi-VN" sz="3300" kern="1200" dirty="0"/>
        </a:p>
      </dsp:txBody>
      <dsp:txXfrm>
        <a:off x="9030424" y="266326"/>
        <a:ext cx="1593364" cy="1062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27519-0EA0-48C4-8817-39A3A08AF11A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5A96D-A59A-46B8-ABF3-474959C78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0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Tên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?, </a:t>
            </a:r>
            <a:r>
              <a:rPr lang="en-US" baseline="0" dirty="0" err="1" smtClean="0"/>
              <a:t>khoa</a:t>
            </a:r>
            <a:r>
              <a:rPr lang="en-US" baseline="0" dirty="0" smtClean="0"/>
              <a:t> ?,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2018</a:t>
            </a:r>
          </a:p>
          <a:p>
            <a:r>
              <a:rPr lang="en-US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tuyển</a:t>
            </a:r>
            <a:r>
              <a:rPr lang="en-US" baseline="0" dirty="0" smtClean="0"/>
              <a:t>, do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5G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8E2F-2C74-4D09-875D-DE35058AF1D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C530222-A7AD-48A2-848B-F9583A971500}" type="datetime1">
              <a:rPr lang="vi-VN" smtClean="0">
                <a:solidFill>
                  <a:prstClr val="black"/>
                </a:solidFill>
              </a:rPr>
              <a:pPr/>
              <a:t>19/02/2020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8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…,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IP core CPLD</a:t>
            </a:r>
          </a:p>
          <a:p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…</a:t>
            </a:r>
          </a:p>
          <a:p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8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89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CI:</a:t>
            </a:r>
          </a:p>
          <a:p>
            <a:pPr marL="342900" indent="-342900">
              <a:buFontTx/>
              <a:buChar char="-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Gitlab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Gitlab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-CI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source code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build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CD:</a:t>
            </a:r>
          </a:p>
          <a:p>
            <a:pPr marL="342900" indent="-342900">
              <a:buFontTx/>
              <a:buChar char="-"/>
            </a:pP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CI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BBU/RRU</a:t>
            </a:r>
          </a:p>
          <a:p>
            <a:pPr marL="342900" indent="-342900">
              <a:buFontTx/>
              <a:buChar char="-"/>
            </a:pP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master_dev_libbbu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APIs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libbbu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9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4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1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-ci: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b="1" dirty="0" smtClean="0"/>
              <a:t>runner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kịch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b="1" dirty="0" err="1" smtClean="0"/>
              <a:t>gitlab-ci.yml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7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9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25800"/>
            <a:ext cx="8534400" cy="13462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010275"/>
            <a:ext cx="1422400" cy="365125"/>
          </a:xfrm>
        </p:spPr>
        <p:txBody>
          <a:bodyPr/>
          <a:lstStyle/>
          <a:p>
            <a:fld id="{8D6C4B51-4680-4769-9A46-76F3C245BC8C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14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961A0D-86F4-4CD3-A0AA-BD32DC2F0B88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5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2E9C09-BDFA-4194-B8FB-B5F44AAEF7B6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33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4235A5-A0B9-4714-AD94-2BF343966B8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87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7AE3-D479-4B14-985D-768151C26B89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F617-29BB-4BA6-A004-14C08ADC396B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72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50CA-665C-44E9-89A8-3F57C1A5A18A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5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775200"/>
          </a:xfrm>
        </p:spPr>
        <p:txBody>
          <a:bodyPr/>
          <a:lstStyle>
            <a:lvl1pPr>
              <a:defRPr sz="2800">
                <a:solidFill>
                  <a:srgbClr val="4F5153"/>
                </a:solidFill>
              </a:defRPr>
            </a:lvl1pPr>
            <a:lvl2pPr>
              <a:defRPr sz="26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3B27-77B4-459B-9AA7-1CF5E7276C14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6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op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7" y="4851400"/>
            <a:ext cx="10972800" cy="1158875"/>
          </a:xfrm>
        </p:spPr>
        <p:txBody>
          <a:bodyPr/>
          <a:lstStyle>
            <a:lvl1pPr>
              <a:defRPr sz="2667">
                <a:solidFill>
                  <a:srgbClr val="4F5153"/>
                </a:solidFill>
              </a:defRPr>
            </a:lvl1pPr>
            <a:lvl2pPr>
              <a:defRPr sz="2267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7C0-B8E3-4B20-BB73-127C439F57B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9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8" y="1193800"/>
            <a:ext cx="4895273" cy="4816475"/>
          </a:xfrm>
        </p:spPr>
        <p:txBody>
          <a:bodyPr/>
          <a:lstStyle>
            <a:lvl1pPr>
              <a:defRPr sz="2667">
                <a:solidFill>
                  <a:srgbClr val="4F5153"/>
                </a:solidFill>
              </a:defRPr>
            </a:lvl1pPr>
            <a:lvl2pPr>
              <a:defRPr sz="2267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C584-4635-4245-82FB-FE33B227A8C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583238" y="1193800"/>
            <a:ext cx="5999162" cy="48164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0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67" baseline="0">
                <a:solidFill>
                  <a:srgbClr val="4F515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3200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5454-BC68-40CB-B06A-CEDD3A8037A9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3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_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C584-4635-4245-82FB-FE33B227A8C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852863"/>
            <a:ext cx="10972800" cy="4157412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9600" y="1190625"/>
            <a:ext cx="10972800" cy="5905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0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664F6D6-3DE3-45F8-9FDD-0FE067DFD371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30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8978"/>
            <a:ext cx="5384800" cy="4658423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93800"/>
            <a:ext cx="5384800" cy="4673600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74688C8-6FBE-47C1-A0FC-725BE00CBCA7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22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92200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64475"/>
            <a:ext cx="5386917" cy="4204525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11166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795049"/>
            <a:ext cx="5389033" cy="4173951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21BBC12-AF82-46B9-BFDA-1F9FE10D598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63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3801"/>
            <a:ext cx="10972800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9AB88B-3281-4ED7-86F0-EA653D83CE14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2/19/2020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0" y="60102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7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007E7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10.61.248.4/firmware/bbu-nxp-tools/pipelines/39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cs.gitlab.com/ee/ci/yaml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gitlab.com/runner/install/linux-manually.html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" y="0"/>
            <a:ext cx="121926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Continuous Integration &amp; Continuous Delivery (CI/CD)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tên</a:t>
            </a:r>
            <a:r>
              <a:rPr lang="en-US" dirty="0" smtClean="0"/>
              <a:t>: </a:t>
            </a:r>
            <a:r>
              <a:rPr lang="vi-VN" dirty="0" smtClean="0"/>
              <a:t>Phạm Xuân Trà</a:t>
            </a:r>
            <a:endParaRPr lang="vi-VN" dirty="0"/>
          </a:p>
        </p:txBody>
      </p:sp>
      <p:sp>
        <p:nvSpPr>
          <p:cNvPr id="7" name="TextBox 6"/>
          <p:cNvSpPr txBox="1"/>
          <p:nvPr/>
        </p:nvSpPr>
        <p:spPr>
          <a:xfrm>
            <a:off x="5283201" y="17018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1601" y="4038601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i="1" dirty="0" smtClean="0">
                <a:solidFill>
                  <a:srgbClr val="FFFFFF">
                    <a:lumMod val="65000"/>
                  </a:srgbClr>
                </a:solidFill>
              </a:rPr>
              <a:t>Dự án </a:t>
            </a:r>
            <a:r>
              <a:rPr lang="en-US" sz="2400" i="1" dirty="0">
                <a:solidFill>
                  <a:srgbClr val="FFFFFF">
                    <a:lumMod val="65000"/>
                  </a:srgbClr>
                </a:solidFill>
              </a:rPr>
              <a:t>5</a:t>
            </a:r>
            <a:r>
              <a:rPr lang="vi-VN" sz="2400" i="1" dirty="0" smtClean="0">
                <a:solidFill>
                  <a:srgbClr val="FFFFFF">
                    <a:lumMod val="65000"/>
                  </a:srgbClr>
                </a:solidFill>
              </a:rPr>
              <a:t>G – </a:t>
            </a:r>
            <a:r>
              <a:rPr lang="en-US" sz="2400" i="1" dirty="0" smtClean="0">
                <a:solidFill>
                  <a:srgbClr val="FFFFFF">
                    <a:lumMod val="65000"/>
                  </a:srgbClr>
                </a:solidFill>
              </a:rPr>
              <a:t>VHT</a:t>
            </a:r>
            <a:endParaRPr lang="vi-VN" sz="2400" i="1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762040"/>
              </p:ext>
            </p:extLst>
          </p:nvPr>
        </p:nvGraphicFramePr>
        <p:xfrm>
          <a:off x="426128" y="1443556"/>
          <a:ext cx="11156272" cy="1594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5881" y="6010275"/>
            <a:ext cx="7444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cleanup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do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gitlab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luôn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test.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9600" y="1012669"/>
            <a:ext cx="33425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Các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giai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đoạn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trong</a:t>
            </a:r>
            <a:r>
              <a:rPr lang="en-US" sz="2200" b="1" dirty="0" smtClean="0"/>
              <a:t> CI.</a:t>
            </a:r>
            <a:endParaRPr lang="vi-VN" sz="2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918971" y="2924110"/>
            <a:ext cx="2051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libbbu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lmsensors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bbu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sysinfo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eeprom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3169" y="2924110"/>
            <a:ext cx="1911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Cpplint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cppcheck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83402" y="2924110"/>
            <a:ext cx="2153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/Shell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Flex-build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Petalinux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37180" y="2924110"/>
            <a:ext cx="20897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tar, zip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 app binary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 lib .so </a:t>
            </a:r>
            <a:b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libbbu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lmsensors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062968" y="2924110"/>
            <a:ext cx="23407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clean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clean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46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43665"/>
            <a:ext cx="3606587" cy="2986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3745" y="1339273"/>
            <a:ext cx="64746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.</a:t>
            </a:r>
            <a:r>
              <a:rPr lang="en-US" b="1" dirty="0" err="1" smtClean="0"/>
              <a:t>gitlab-ci.yml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CI/CD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Helloworld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App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Libbbu</a:t>
            </a:r>
            <a:r>
              <a:rPr lang="en-US" b="1" dirty="0" smtClean="0"/>
              <a:t>: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viện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Api</a:t>
            </a:r>
            <a:r>
              <a:rPr lang="en-US" dirty="0" smtClean="0"/>
              <a:t>: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Libbbu.h</a:t>
            </a:r>
            <a:r>
              <a:rPr lang="en-US" dirty="0" smtClean="0"/>
              <a:t>: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Script-test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script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board test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Test_sysinfo.sh: Script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log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test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sysinfo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libbbu.h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Toottest</a:t>
            </a:r>
            <a:r>
              <a:rPr lang="en-US" dirty="0" smtClean="0"/>
              <a:t>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test built-in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Test_sysinfo.c</a:t>
            </a:r>
            <a:r>
              <a:rPr lang="en-US" dirty="0" smtClean="0"/>
              <a:t>: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sysinfo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libbbu.h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6" name="Rectangle 5"/>
          <p:cNvSpPr/>
          <p:nvPr/>
        </p:nvSpPr>
        <p:spPr>
          <a:xfrm>
            <a:off x="914400" y="5640943"/>
            <a:ext cx="652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aseline="30000" dirty="0" smtClean="0"/>
              <a:t>(*)</a:t>
            </a:r>
            <a:r>
              <a:rPr lang="en-US" dirty="0" smtClean="0"/>
              <a:t>: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lược</a:t>
            </a:r>
            <a:r>
              <a:rPr lang="en-US" dirty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testing</a:t>
            </a:r>
            <a:endParaRPr lang="vi-VN" dirty="0"/>
          </a:p>
        </p:txBody>
      </p:sp>
      <p:sp>
        <p:nvSpPr>
          <p:cNvPr id="8" name="Rectangle 7"/>
          <p:cNvSpPr/>
          <p:nvPr/>
        </p:nvSpPr>
        <p:spPr>
          <a:xfrm>
            <a:off x="609600" y="1012669"/>
            <a:ext cx="28167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Cấu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trúc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thư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mục</a:t>
            </a:r>
            <a:r>
              <a:rPr lang="en-US" sz="2200" b="1" baseline="30000" dirty="0" smtClean="0"/>
              <a:t>(*)</a:t>
            </a:r>
            <a:r>
              <a:rPr lang="en-US" sz="2200" b="1" dirty="0" smtClean="0"/>
              <a:t>.</a:t>
            </a:r>
            <a:endParaRPr lang="vi-VN" sz="2200" b="1" dirty="0"/>
          </a:p>
        </p:txBody>
      </p:sp>
    </p:spTree>
    <p:extLst>
      <p:ext uri="{BB962C8B-B14F-4D97-AF65-F5344CB8AC3E}">
        <p14:creationId xmlns:p14="http://schemas.microsoft.com/office/powerpoint/2010/main" val="150226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58"/>
          <a:stretch/>
        </p:blipFill>
        <p:spPr>
          <a:xfrm>
            <a:off x="7324725" y="1092201"/>
            <a:ext cx="4257675" cy="4972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1427579"/>
            <a:ext cx="6474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only: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Web: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Merge_requests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MR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Branch: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ở branch (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tag)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Artifacts</a:t>
            </a:r>
            <a:r>
              <a:rPr lang="en-US" dirty="0" smtClean="0"/>
              <a:t>: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.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tải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website. Artifacts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pipeline</a:t>
            </a:r>
            <a:endParaRPr lang="vi-V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51" y="3957460"/>
            <a:ext cx="5310188" cy="18312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" y="1012669"/>
            <a:ext cx="29498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Cấu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tạo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gitlab-ci.yml</a:t>
            </a:r>
            <a:endParaRPr lang="vi-VN" sz="2200" b="1" dirty="0"/>
          </a:p>
        </p:txBody>
      </p:sp>
    </p:spTree>
    <p:extLst>
      <p:ext uri="{BB962C8B-B14F-4D97-AF65-F5344CB8AC3E}">
        <p14:creationId xmlns:p14="http://schemas.microsoft.com/office/powerpoint/2010/main" val="195042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562931" y="1803656"/>
            <a:ext cx="1734783" cy="1265382"/>
            <a:chOff x="5799724" y="1521705"/>
            <a:chExt cx="1734783" cy="1265382"/>
          </a:xfrm>
        </p:grpSpPr>
        <p:sp>
          <p:nvSpPr>
            <p:cNvPr id="12" name="Rectangle 11"/>
            <p:cNvSpPr/>
            <p:nvPr/>
          </p:nvSpPr>
          <p:spPr>
            <a:xfrm>
              <a:off x="5799724" y="1521705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trapx</a:t>
              </a:r>
              <a:endParaRPr lang="en-US" dirty="0"/>
            </a:p>
          </p:txBody>
        </p:sp>
        <p:pic>
          <p:nvPicPr>
            <p:cNvPr id="13" name="Content Placeholder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5867354" y="1946935"/>
              <a:ext cx="457292" cy="414922"/>
            </a:xfrm>
            <a:prstGeom prst="rect">
              <a:avLst/>
            </a:prstGeom>
          </p:spPr>
        </p:pic>
        <p:pic>
          <p:nvPicPr>
            <p:cNvPr id="19" name="Picture 18" descr="&lt;strong&gt;Docker&lt;/strong&gt; - A highly portable and lightweight software container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0" t="11934" r="11580" b="12510"/>
            <a:stretch/>
          </p:blipFill>
          <p:spPr>
            <a:xfrm>
              <a:off x="6477677" y="1843360"/>
              <a:ext cx="983986" cy="872292"/>
            </a:xfrm>
            <a:prstGeom prst="rect">
              <a:avLst/>
            </a:prstGeom>
          </p:spPr>
        </p:pic>
      </p:grpSp>
      <p:pic>
        <p:nvPicPr>
          <p:cNvPr id="21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6" t="-1442" r="38114" b="61995"/>
          <a:stretch/>
        </p:blipFill>
        <p:spPr>
          <a:xfrm>
            <a:off x="1035728" y="1618424"/>
            <a:ext cx="1553029" cy="1640114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21" idx="2"/>
            <a:endCxn id="27" idx="1"/>
          </p:cNvCxnSpPr>
          <p:nvPr/>
        </p:nvCxnSpPr>
        <p:spPr>
          <a:xfrm rot="16200000" flipH="1">
            <a:off x="2000370" y="3070410"/>
            <a:ext cx="1016852" cy="139310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2"/>
            <a:endCxn id="32" idx="1"/>
          </p:cNvCxnSpPr>
          <p:nvPr/>
        </p:nvCxnSpPr>
        <p:spPr>
          <a:xfrm rot="16200000" flipH="1">
            <a:off x="1236219" y="3834561"/>
            <a:ext cx="2545154" cy="139310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3166042" y="3485055"/>
            <a:ext cx="1734783" cy="1265382"/>
            <a:chOff x="2739914" y="3200970"/>
            <a:chExt cx="1734783" cy="1265382"/>
          </a:xfrm>
        </p:grpSpPr>
        <p:sp>
          <p:nvSpPr>
            <p:cNvPr id="29" name="Rectangle 28"/>
            <p:cNvSpPr/>
            <p:nvPr/>
          </p:nvSpPr>
          <p:spPr>
            <a:xfrm>
              <a:off x="2739914" y="3200970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</a:t>
              </a:r>
              <a:r>
                <a:rPr lang="en-US" dirty="0" err="1" smtClean="0"/>
                <a:t>quyetpt</a:t>
              </a:r>
              <a:endParaRPr lang="en-US" dirty="0"/>
            </a:p>
          </p:txBody>
        </p:sp>
        <p:pic>
          <p:nvPicPr>
            <p:cNvPr id="20" name="Picture 19" descr="Accessing Raspberry Pi thorugh &lt;strong&gt;SSH&lt;/strong&gt;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93" y="3655216"/>
              <a:ext cx="672178" cy="672178"/>
            </a:xfrm>
            <a:prstGeom prst="rect">
              <a:avLst/>
            </a:prstGeom>
          </p:spPr>
        </p:pic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2779222" y="3777472"/>
              <a:ext cx="471338" cy="427666"/>
            </a:xfrm>
            <a:prstGeom prst="rect">
              <a:avLst/>
            </a:prstGeom>
          </p:spPr>
        </p:pic>
        <p:cxnSp>
          <p:nvCxnSpPr>
            <p:cNvPr id="39" name="Straight Arrow Connector 32"/>
            <p:cNvCxnSpPr>
              <a:stCxn id="27" idx="3"/>
              <a:endCxn id="20" idx="1"/>
            </p:cNvCxnSpPr>
            <p:nvPr/>
          </p:nvCxnSpPr>
          <p:spPr>
            <a:xfrm>
              <a:off x="3250560" y="3991305"/>
              <a:ext cx="4640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166042" y="5013357"/>
            <a:ext cx="1734783" cy="1265382"/>
            <a:chOff x="2739914" y="4729272"/>
            <a:chExt cx="1734783" cy="1265382"/>
          </a:xfrm>
        </p:grpSpPr>
        <p:sp>
          <p:nvSpPr>
            <p:cNvPr id="30" name="Rectangle 29"/>
            <p:cNvSpPr/>
            <p:nvPr/>
          </p:nvSpPr>
          <p:spPr>
            <a:xfrm>
              <a:off x="2739914" y="4729272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</a:t>
              </a:r>
              <a:r>
                <a:rPr lang="en-US" dirty="0" err="1" smtClean="0"/>
                <a:t>phuong</a:t>
              </a:r>
              <a:endParaRPr lang="en-US" dirty="0"/>
            </a:p>
          </p:txBody>
        </p:sp>
        <p:pic>
          <p:nvPicPr>
            <p:cNvPr id="31" name="Picture 30" descr="Accessing Raspberry Pi thorugh &lt;strong&gt;SSH&lt;/strong&gt;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93" y="5183518"/>
              <a:ext cx="672178" cy="672178"/>
            </a:xfrm>
            <a:prstGeom prst="rect">
              <a:avLst/>
            </a:prstGeom>
          </p:spPr>
        </p:pic>
        <p:pic>
          <p:nvPicPr>
            <p:cNvPr id="32" name="Content Placeholder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2779222" y="5305774"/>
              <a:ext cx="471338" cy="427666"/>
            </a:xfrm>
            <a:prstGeom prst="rect">
              <a:avLst/>
            </a:prstGeom>
          </p:spPr>
        </p:pic>
        <p:cxnSp>
          <p:nvCxnSpPr>
            <p:cNvPr id="45" name="Straight Arrow Connector 32"/>
            <p:cNvCxnSpPr>
              <a:stCxn id="32" idx="3"/>
              <a:endCxn id="31" idx="1"/>
            </p:cNvCxnSpPr>
            <p:nvPr/>
          </p:nvCxnSpPr>
          <p:spPr>
            <a:xfrm>
              <a:off x="3250560" y="5519607"/>
              <a:ext cx="46403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Straight Arrow Connector 32"/>
          <p:cNvCxnSpPr>
            <a:stCxn id="31" idx="3"/>
          </p:cNvCxnSpPr>
          <p:nvPr/>
        </p:nvCxnSpPr>
        <p:spPr>
          <a:xfrm flipV="1">
            <a:off x="4812899" y="2994915"/>
            <a:ext cx="559263" cy="2808777"/>
          </a:xfrm>
          <a:prstGeom prst="bentConnector2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32"/>
          <p:cNvCxnSpPr>
            <a:stCxn id="21" idx="3"/>
            <a:endCxn id="13" idx="1"/>
          </p:cNvCxnSpPr>
          <p:nvPr/>
        </p:nvCxnSpPr>
        <p:spPr>
          <a:xfrm flipV="1">
            <a:off x="2588757" y="2436347"/>
            <a:ext cx="4041804" cy="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2"/>
          <p:cNvCxnSpPr>
            <a:stCxn id="13" idx="3"/>
          </p:cNvCxnSpPr>
          <p:nvPr/>
        </p:nvCxnSpPr>
        <p:spPr>
          <a:xfrm>
            <a:off x="7087853" y="2436347"/>
            <a:ext cx="2747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6562930" y="4324477"/>
            <a:ext cx="1734783" cy="1265382"/>
            <a:chOff x="7582341" y="3216591"/>
            <a:chExt cx="1734783" cy="1265382"/>
          </a:xfrm>
        </p:grpSpPr>
        <p:sp>
          <p:nvSpPr>
            <p:cNvPr id="67" name="Rectangle 66"/>
            <p:cNvSpPr/>
            <p:nvPr/>
          </p:nvSpPr>
          <p:spPr>
            <a:xfrm>
              <a:off x="7582341" y="3216591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Server 90</a:t>
              </a:r>
              <a:endParaRPr lang="en-US" dirty="0"/>
            </a:p>
          </p:txBody>
        </p:sp>
        <p:pic>
          <p:nvPicPr>
            <p:cNvPr id="1026" name="Picture 2" descr="Image result for serv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737" y="3584190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9" name="Straight Arrow Connector 32"/>
          <p:cNvCxnSpPr>
            <a:stCxn id="12" idx="2"/>
            <a:endCxn id="67" idx="0"/>
          </p:cNvCxnSpPr>
          <p:nvPr/>
        </p:nvCxnSpPr>
        <p:spPr>
          <a:xfrm flipH="1">
            <a:off x="7430322" y="3069038"/>
            <a:ext cx="1" cy="1255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218288" y="4426733"/>
            <a:ext cx="968915" cy="336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BBU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218287" y="5114813"/>
            <a:ext cx="968915" cy="336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RRU</a:t>
            </a:r>
            <a:endParaRPr lang="en-US" dirty="0"/>
          </a:p>
        </p:txBody>
      </p:sp>
      <p:cxnSp>
        <p:nvCxnSpPr>
          <p:cNvPr id="77" name="Straight Arrow Connector 32"/>
          <p:cNvCxnSpPr>
            <a:endCxn id="73" idx="1"/>
          </p:cNvCxnSpPr>
          <p:nvPr/>
        </p:nvCxnSpPr>
        <p:spPr>
          <a:xfrm>
            <a:off x="8314887" y="4594777"/>
            <a:ext cx="9034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32"/>
          <p:cNvCxnSpPr>
            <a:endCxn id="76" idx="1"/>
          </p:cNvCxnSpPr>
          <p:nvPr/>
        </p:nvCxnSpPr>
        <p:spPr>
          <a:xfrm>
            <a:off x="8314886" y="5282857"/>
            <a:ext cx="90340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32"/>
          <p:cNvCxnSpPr/>
          <p:nvPr/>
        </p:nvCxnSpPr>
        <p:spPr>
          <a:xfrm flipV="1">
            <a:off x="5344246" y="2994915"/>
            <a:ext cx="1218684" cy="26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32"/>
          <p:cNvCxnSpPr>
            <a:stCxn id="20" idx="3"/>
          </p:cNvCxnSpPr>
          <p:nvPr/>
        </p:nvCxnSpPr>
        <p:spPr>
          <a:xfrm flipV="1">
            <a:off x="4812899" y="4275389"/>
            <a:ext cx="559263" cy="1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154494" y="2024558"/>
            <a:ext cx="267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BBU NXP Tools pipeline</a:t>
            </a:r>
            <a:endParaRPr lang="vi-VN" dirty="0"/>
          </a:p>
        </p:txBody>
      </p:sp>
      <p:sp>
        <p:nvSpPr>
          <p:cNvPr id="103" name="TextBox 102"/>
          <p:cNvSpPr txBox="1"/>
          <p:nvPr/>
        </p:nvSpPr>
        <p:spPr>
          <a:xfrm>
            <a:off x="1877459" y="3939301"/>
            <a:ext cx="1077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RRU pipeline</a:t>
            </a:r>
            <a:endParaRPr lang="vi-VN" dirty="0"/>
          </a:p>
        </p:txBody>
      </p:sp>
      <p:sp>
        <p:nvSpPr>
          <p:cNvPr id="104" name="TextBox 103"/>
          <p:cNvSpPr txBox="1"/>
          <p:nvPr/>
        </p:nvSpPr>
        <p:spPr>
          <a:xfrm>
            <a:off x="1891702" y="5493450"/>
            <a:ext cx="1077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OAM pipeline</a:t>
            </a:r>
            <a:endParaRPr lang="vi-VN" dirty="0"/>
          </a:p>
        </p:txBody>
      </p:sp>
      <p:sp>
        <p:nvSpPr>
          <p:cNvPr id="105" name="TextBox 104"/>
          <p:cNvSpPr txBox="1"/>
          <p:nvPr/>
        </p:nvSpPr>
        <p:spPr>
          <a:xfrm>
            <a:off x="5355306" y="3129210"/>
            <a:ext cx="72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106" name="TextBox 105"/>
          <p:cNvSpPr txBox="1"/>
          <p:nvPr/>
        </p:nvSpPr>
        <p:spPr>
          <a:xfrm>
            <a:off x="7480642" y="3476374"/>
            <a:ext cx="72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107" name="TextBox 106"/>
          <p:cNvSpPr txBox="1"/>
          <p:nvPr/>
        </p:nvSpPr>
        <p:spPr>
          <a:xfrm>
            <a:off x="8437196" y="4194236"/>
            <a:ext cx="72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108" name="TextBox 107"/>
          <p:cNvSpPr txBox="1"/>
          <p:nvPr/>
        </p:nvSpPr>
        <p:spPr>
          <a:xfrm>
            <a:off x="8437196" y="4930147"/>
            <a:ext cx="72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109" name="TextBox 108"/>
          <p:cNvSpPr txBox="1"/>
          <p:nvPr/>
        </p:nvSpPr>
        <p:spPr>
          <a:xfrm>
            <a:off x="609600" y="949992"/>
            <a:ext cx="6631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Cấu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trúc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Gitlab</a:t>
            </a:r>
            <a:r>
              <a:rPr lang="en-US" sz="2000" b="1" dirty="0" smtClean="0"/>
              <a:t>-runner </a:t>
            </a:r>
            <a:r>
              <a:rPr lang="en-US" sz="2000" b="1" dirty="0" err="1" smtClean="0"/>
              <a:t>áp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dụng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cho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các</a:t>
            </a:r>
            <a:r>
              <a:rPr lang="en-US" sz="2000" b="1" dirty="0" smtClean="0"/>
              <a:t> repo PMHT</a:t>
            </a:r>
            <a:endParaRPr lang="vi-VN" sz="20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8627952" y="564066"/>
            <a:ext cx="3237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 smtClean="0"/>
              <a:t>Gitlab-ci.yml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runner </a:t>
            </a:r>
            <a:r>
              <a:rPr lang="en-US" sz="1600" dirty="0" err="1" smtClean="0"/>
              <a:t>tại</a:t>
            </a:r>
            <a:r>
              <a:rPr lang="en-US" sz="1600" dirty="0" smtClean="0"/>
              <a:t> VDI </a:t>
            </a:r>
            <a:r>
              <a:rPr lang="en-US" sz="1600" dirty="0" err="1" smtClean="0"/>
              <a:t>quyetpt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phuonghtkn</a:t>
            </a:r>
            <a:r>
              <a:rPr lang="en-US" sz="1600" dirty="0" smtClean="0"/>
              <a:t> </a:t>
            </a:r>
            <a:r>
              <a:rPr lang="en-US" sz="1600" dirty="0" err="1" smtClean="0"/>
              <a:t>phải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thêm</a:t>
            </a:r>
            <a:r>
              <a:rPr lang="en-US" sz="1600" dirty="0" smtClean="0"/>
              <a:t> </a:t>
            </a:r>
            <a:r>
              <a:rPr lang="en-US" sz="1600" dirty="0" err="1" smtClean="0"/>
              <a:t>bước</a:t>
            </a:r>
            <a:r>
              <a:rPr lang="en-US" sz="1600" dirty="0" smtClean="0"/>
              <a:t> </a:t>
            </a:r>
            <a:r>
              <a:rPr lang="en-US" sz="1600" dirty="0" err="1" smtClean="0"/>
              <a:t>ssh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r>
              <a:rPr lang="en-US" sz="1600" dirty="0" smtClean="0"/>
              <a:t> VDI trapx </a:t>
            </a:r>
            <a:r>
              <a:rPr lang="en-US" sz="1600" dirty="0" err="1" smtClean="0"/>
              <a:t>trước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ssh</a:t>
            </a:r>
            <a:r>
              <a:rPr lang="en-US" sz="1600" dirty="0" smtClean="0"/>
              <a:t>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server 90.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Máy</a:t>
            </a:r>
            <a:r>
              <a:rPr lang="en-US" sz="1600" dirty="0" smtClean="0"/>
              <a:t> VDI trapx </a:t>
            </a:r>
            <a:r>
              <a:rPr lang="en-US" sz="1600" dirty="0" err="1" smtClean="0"/>
              <a:t>phải</a:t>
            </a:r>
            <a:r>
              <a:rPr lang="en-US" sz="1600" dirty="0" smtClean="0"/>
              <a:t> </a:t>
            </a:r>
            <a:r>
              <a:rPr lang="en-US" sz="1600" dirty="0" err="1" smtClean="0"/>
              <a:t>luôn</a:t>
            </a:r>
            <a:r>
              <a:rPr lang="en-US" sz="1600" dirty="0" smtClean="0"/>
              <a:t> online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suốt</a:t>
            </a:r>
            <a:r>
              <a:rPr lang="en-US" sz="1600" dirty="0" smtClean="0"/>
              <a:t> </a:t>
            </a:r>
            <a:r>
              <a:rPr lang="en-US" sz="1600" dirty="0" err="1" smtClean="0"/>
              <a:t>quá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r>
              <a:rPr lang="en-US" sz="1600" dirty="0" smtClean="0"/>
              <a:t> </a:t>
            </a:r>
            <a:r>
              <a:rPr lang="en-US" sz="1600" dirty="0" err="1" smtClean="0"/>
              <a:t>chạy</a:t>
            </a:r>
            <a:r>
              <a:rPr lang="en-US" sz="1600" dirty="0" smtClean="0"/>
              <a:t> runner </a:t>
            </a:r>
            <a:r>
              <a:rPr lang="en-US" sz="1600" dirty="0" err="1" smtClean="0"/>
              <a:t>tại</a:t>
            </a:r>
            <a:r>
              <a:rPr lang="en-US" sz="1600" dirty="0" smtClean="0"/>
              <a:t> VDI </a:t>
            </a:r>
            <a:r>
              <a:rPr lang="en-US" sz="1600" dirty="0" err="1" smtClean="0"/>
              <a:t>máy</a:t>
            </a:r>
            <a:r>
              <a:rPr lang="en-US" sz="1600" dirty="0" smtClean="0"/>
              <a:t> </a:t>
            </a:r>
            <a:r>
              <a:rPr lang="en-US" sz="1600" dirty="0" err="1" smtClean="0"/>
              <a:t>quyetpt</a:t>
            </a:r>
            <a:r>
              <a:rPr lang="en-US" sz="1600" dirty="0" smtClean="0"/>
              <a:t> &amp; </a:t>
            </a:r>
            <a:r>
              <a:rPr lang="en-US" sz="1600" dirty="0" err="1" smtClean="0"/>
              <a:t>phuonghtkn</a:t>
            </a:r>
            <a:endParaRPr lang="vi-VN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8627951" y="3075701"/>
            <a:ext cx="323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smtClean="0"/>
              <a:t>script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/>
              <a:t>khả</a:t>
            </a:r>
            <a:r>
              <a:rPr lang="en-US" sz="1600" dirty="0"/>
              <a:t> </a:t>
            </a:r>
            <a:r>
              <a:rPr lang="en-US" sz="1600" dirty="0" err="1"/>
              <a:t>năng</a:t>
            </a:r>
            <a:r>
              <a:rPr lang="en-US" sz="1600" dirty="0"/>
              <a:t> </a:t>
            </a:r>
            <a:r>
              <a:rPr lang="en-US" sz="1600" dirty="0" err="1"/>
              <a:t>ssh</a:t>
            </a:r>
            <a:r>
              <a:rPr lang="en-US" sz="1600" dirty="0"/>
              <a:t> </a:t>
            </a:r>
            <a:r>
              <a:rPr lang="en-US" sz="1600" dirty="0" err="1"/>
              <a:t>tự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&amp;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gián</a:t>
            </a:r>
            <a:r>
              <a:rPr lang="en-US" sz="1600" dirty="0"/>
              <a:t> </a:t>
            </a:r>
            <a:r>
              <a:rPr lang="en-US" sz="1600" dirty="0" err="1"/>
              <a:t>tiếp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qua </a:t>
            </a:r>
            <a:r>
              <a:rPr lang="en-US" sz="1600" dirty="0" err="1"/>
              <a:t>ssh</a:t>
            </a:r>
            <a:r>
              <a:rPr lang="en-US" sz="1600" dirty="0" smtClean="0"/>
              <a:t>.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456992" y="5757903"/>
            <a:ext cx="6380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</a:t>
            </a:r>
            <a:r>
              <a:rPr lang="en-US" sz="1400" dirty="0" err="1" smtClean="0"/>
              <a:t>Cấu</a:t>
            </a:r>
            <a:r>
              <a:rPr lang="en-US" sz="1400" dirty="0" smtClean="0"/>
              <a:t> </a:t>
            </a:r>
            <a:r>
              <a:rPr lang="en-US" sz="1400" dirty="0" err="1" smtClean="0"/>
              <a:t>trúc</a:t>
            </a:r>
            <a:r>
              <a:rPr lang="en-US" sz="1400" dirty="0" smtClean="0"/>
              <a:t> </a:t>
            </a:r>
            <a:r>
              <a:rPr lang="en-US" sz="1400" dirty="0" err="1" smtClean="0"/>
              <a:t>chính</a:t>
            </a:r>
            <a:r>
              <a:rPr lang="en-US" sz="1400" dirty="0" smtClean="0"/>
              <a:t> </a:t>
            </a:r>
            <a:r>
              <a:rPr lang="en-US" sz="1400" dirty="0" err="1" smtClean="0"/>
              <a:t>thức</a:t>
            </a:r>
            <a:r>
              <a:rPr lang="en-US" sz="1400" dirty="0" smtClean="0"/>
              <a:t> </a:t>
            </a:r>
            <a:r>
              <a:rPr lang="en-US" sz="1400" dirty="0" err="1" smtClean="0"/>
              <a:t>cần</a:t>
            </a:r>
            <a:r>
              <a:rPr lang="en-US" sz="1400" dirty="0" smtClean="0"/>
              <a:t> </a:t>
            </a:r>
            <a:r>
              <a:rPr lang="en-US" sz="1400" dirty="0" err="1" smtClean="0"/>
              <a:t>sử</a:t>
            </a:r>
            <a:r>
              <a:rPr lang="en-US" sz="1400" dirty="0" smtClean="0"/>
              <a:t> </a:t>
            </a:r>
            <a:r>
              <a:rPr lang="en-US" sz="1400" dirty="0" err="1" smtClean="0"/>
              <a:t>dụng</a:t>
            </a:r>
            <a:r>
              <a:rPr lang="en-US" sz="1400" dirty="0" smtClean="0"/>
              <a:t> server </a:t>
            </a:r>
            <a:r>
              <a:rPr lang="en-US" sz="1400" dirty="0" err="1" smtClean="0"/>
              <a:t>gitlab</a:t>
            </a:r>
            <a:r>
              <a:rPr lang="en-US" sz="1400" dirty="0" smtClean="0"/>
              <a:t>-runner </a:t>
            </a:r>
            <a:r>
              <a:rPr lang="en-US" sz="1400" dirty="0" err="1" smtClean="0"/>
              <a:t>kết</a:t>
            </a:r>
            <a:r>
              <a:rPr lang="en-US" sz="1400" dirty="0" smtClean="0"/>
              <a:t> </a:t>
            </a:r>
            <a:r>
              <a:rPr lang="en-US" sz="1400" dirty="0" err="1" smtClean="0"/>
              <a:t>nối</a:t>
            </a:r>
            <a:r>
              <a:rPr lang="en-US" sz="1400" dirty="0" smtClean="0"/>
              <a:t> </a:t>
            </a:r>
            <a:r>
              <a:rPr lang="en-US" sz="1400" dirty="0" err="1" smtClean="0"/>
              <a:t>trực</a:t>
            </a:r>
            <a:r>
              <a:rPr lang="en-US" sz="1400" dirty="0" smtClean="0"/>
              <a:t> </a:t>
            </a:r>
            <a:r>
              <a:rPr lang="en-US" sz="1400" dirty="0" err="1" smtClean="0"/>
              <a:t>tiếp</a:t>
            </a:r>
            <a:r>
              <a:rPr lang="en-US" sz="1400" dirty="0" smtClean="0"/>
              <a:t> </a:t>
            </a:r>
            <a:r>
              <a:rPr lang="en-US" sz="1400" dirty="0" err="1" smtClean="0"/>
              <a:t>đến</a:t>
            </a:r>
            <a:r>
              <a:rPr lang="en-US" sz="1400" dirty="0" smtClean="0"/>
              <a:t> </a:t>
            </a:r>
            <a:r>
              <a:rPr lang="en-US" sz="1400" dirty="0" err="1" smtClean="0"/>
              <a:t>gitlab</a:t>
            </a:r>
            <a:r>
              <a:rPr lang="en-US" sz="1400" dirty="0" smtClean="0"/>
              <a:t> server </a:t>
            </a:r>
            <a:r>
              <a:rPr lang="en-US" sz="1400" dirty="0" err="1" smtClean="0"/>
              <a:t>và</a:t>
            </a:r>
            <a:r>
              <a:rPr lang="en-US" sz="1400" dirty="0" smtClean="0"/>
              <a:t> </a:t>
            </a:r>
            <a:r>
              <a:rPr lang="en-US" sz="1400" dirty="0" err="1" smtClean="0"/>
              <a:t>các</a:t>
            </a:r>
            <a:r>
              <a:rPr lang="en-US" sz="1400" dirty="0" smtClean="0"/>
              <a:t> board </a:t>
            </a:r>
            <a:r>
              <a:rPr lang="en-US" sz="1400" dirty="0" err="1" smtClean="0"/>
              <a:t>như</a:t>
            </a:r>
            <a:r>
              <a:rPr lang="en-US" sz="1400" dirty="0" smtClean="0"/>
              <a:t> slide 9</a:t>
            </a:r>
          </a:p>
        </p:txBody>
      </p:sp>
    </p:spTree>
    <p:extLst>
      <p:ext uri="{BB962C8B-B14F-4D97-AF65-F5344CB8AC3E}">
        <p14:creationId xmlns:p14="http://schemas.microsoft.com/office/powerpoint/2010/main" val="426199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012669"/>
            <a:ext cx="42562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Mô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tả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luồng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hoạt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động</a:t>
            </a:r>
            <a:r>
              <a:rPr lang="en-US" sz="2200" b="1" dirty="0" smtClean="0"/>
              <a:t>: BUILD</a:t>
            </a:r>
            <a:endParaRPr lang="vi-VN" sz="2200" b="1" dirty="0"/>
          </a:p>
        </p:txBody>
      </p:sp>
      <p:sp>
        <p:nvSpPr>
          <p:cNvPr id="6" name="Rectangular Callout 5"/>
          <p:cNvSpPr/>
          <p:nvPr/>
        </p:nvSpPr>
        <p:spPr>
          <a:xfrm>
            <a:off x="1108948" y="4063021"/>
            <a:ext cx="2831467" cy="1303338"/>
          </a:xfrm>
          <a:prstGeom prst="wedgeRectCallout">
            <a:avLst>
              <a:gd name="adj1" fmla="val -19754"/>
              <a:gd name="adj2" fmla="val -7052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build (make)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build</a:t>
            </a:r>
            <a:endParaRPr lang="vi-V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06" y="2439385"/>
            <a:ext cx="1190171" cy="11901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95605" y="2473215"/>
            <a:ext cx="1734783" cy="1265382"/>
            <a:chOff x="5799724" y="1521705"/>
            <a:chExt cx="1734783" cy="1265382"/>
          </a:xfrm>
        </p:grpSpPr>
        <p:sp>
          <p:nvSpPr>
            <p:cNvPr id="15" name="Rectangle 14"/>
            <p:cNvSpPr/>
            <p:nvPr/>
          </p:nvSpPr>
          <p:spPr>
            <a:xfrm>
              <a:off x="5799724" y="1521705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trapx</a:t>
              </a:r>
              <a:endParaRPr lang="en-US" dirty="0"/>
            </a:p>
          </p:txBody>
        </p:sp>
        <p:pic>
          <p:nvPicPr>
            <p:cNvPr id="17" name="Content Placeholder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5867354" y="1946935"/>
              <a:ext cx="457292" cy="414922"/>
            </a:xfrm>
            <a:prstGeom prst="rect">
              <a:avLst/>
            </a:prstGeom>
          </p:spPr>
        </p:pic>
        <p:pic>
          <p:nvPicPr>
            <p:cNvPr id="19" name="Picture 18" descr="&lt;strong&gt;Docker&lt;/strong&gt; - A highly portable and lightweight software container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0" t="11934" r="11580" b="12510"/>
            <a:stretch/>
          </p:blipFill>
          <p:spPr>
            <a:xfrm>
              <a:off x="6477677" y="1843360"/>
              <a:ext cx="983986" cy="872292"/>
            </a:xfrm>
            <a:prstGeom prst="rect">
              <a:avLst/>
            </a:prstGeom>
          </p:spPr>
        </p:pic>
      </p:grpSp>
      <p:cxnSp>
        <p:nvCxnSpPr>
          <p:cNvPr id="20" name="Straight Arrow Connector 32"/>
          <p:cNvCxnSpPr>
            <a:stCxn id="17" idx="3"/>
          </p:cNvCxnSpPr>
          <p:nvPr/>
        </p:nvCxnSpPr>
        <p:spPr>
          <a:xfrm>
            <a:off x="2020527" y="3105906"/>
            <a:ext cx="2747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101044" y="2401780"/>
            <a:ext cx="1734783" cy="1265382"/>
            <a:chOff x="7582341" y="3216591"/>
            <a:chExt cx="1734783" cy="1265382"/>
          </a:xfrm>
        </p:grpSpPr>
        <p:sp>
          <p:nvSpPr>
            <p:cNvPr id="22" name="Rectangle 21"/>
            <p:cNvSpPr/>
            <p:nvPr/>
          </p:nvSpPr>
          <p:spPr>
            <a:xfrm>
              <a:off x="7582341" y="3216591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Server 90</a:t>
              </a:r>
              <a:endParaRPr lang="en-US" dirty="0"/>
            </a:p>
          </p:txBody>
        </p:sp>
        <p:pic>
          <p:nvPicPr>
            <p:cNvPr id="23" name="Picture 2" descr="Image result for serv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737" y="3584190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1404" y="1935738"/>
            <a:ext cx="387656" cy="486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357" y="1736117"/>
            <a:ext cx="430002" cy="4940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4964" y="1817544"/>
            <a:ext cx="677318" cy="61460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4288" y="1890580"/>
            <a:ext cx="991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In:</a:t>
            </a: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yml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9354" y="1832458"/>
            <a:ext cx="610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3409084" y="2898445"/>
            <a:ext cx="1513263" cy="56774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vi-VN" dirty="0"/>
          </a:p>
        </p:txBody>
      </p:sp>
      <p:sp>
        <p:nvSpPr>
          <p:cNvPr id="33" name="Left-Right Arrow 32"/>
          <p:cNvSpPr/>
          <p:nvPr/>
        </p:nvSpPr>
        <p:spPr>
          <a:xfrm>
            <a:off x="7050035" y="2898445"/>
            <a:ext cx="1513263" cy="567746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0972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012669"/>
            <a:ext cx="43364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Mô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tả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luồng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hoạt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động</a:t>
            </a:r>
            <a:r>
              <a:rPr lang="en-US" sz="2200" b="1" dirty="0" smtClean="0"/>
              <a:t>: </a:t>
            </a:r>
            <a:r>
              <a:rPr lang="en-US" sz="2200" b="1" dirty="0" smtClean="0"/>
              <a:t>Deploy</a:t>
            </a:r>
            <a:endParaRPr lang="vi-VN" sz="2200" b="1" dirty="0"/>
          </a:p>
        </p:txBody>
      </p:sp>
      <p:sp>
        <p:nvSpPr>
          <p:cNvPr id="6" name="Rectangular Callout 5"/>
          <p:cNvSpPr/>
          <p:nvPr/>
        </p:nvSpPr>
        <p:spPr>
          <a:xfrm>
            <a:off x="888152" y="4218101"/>
            <a:ext cx="2814221" cy="1033447"/>
          </a:xfrm>
          <a:prstGeom prst="wedgeRectCallout">
            <a:avLst>
              <a:gd name="adj1" fmla="val -20900"/>
              <a:gd name="adj2" fmla="val -667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bin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server 90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server 90</a:t>
            </a:r>
            <a:endParaRPr lang="vi-V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06" y="2439385"/>
            <a:ext cx="1190171" cy="11901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95605" y="2473215"/>
            <a:ext cx="1734783" cy="1265382"/>
            <a:chOff x="5799724" y="1521705"/>
            <a:chExt cx="1734783" cy="1265382"/>
          </a:xfrm>
        </p:grpSpPr>
        <p:sp>
          <p:nvSpPr>
            <p:cNvPr id="15" name="Rectangle 14"/>
            <p:cNvSpPr/>
            <p:nvPr/>
          </p:nvSpPr>
          <p:spPr>
            <a:xfrm>
              <a:off x="5799724" y="1521705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trapx</a:t>
              </a:r>
              <a:endParaRPr lang="en-US" dirty="0"/>
            </a:p>
          </p:txBody>
        </p:sp>
        <p:pic>
          <p:nvPicPr>
            <p:cNvPr id="17" name="Content Placeholder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5867354" y="1946935"/>
              <a:ext cx="457292" cy="414922"/>
            </a:xfrm>
            <a:prstGeom prst="rect">
              <a:avLst/>
            </a:prstGeom>
          </p:spPr>
        </p:pic>
        <p:pic>
          <p:nvPicPr>
            <p:cNvPr id="19" name="Picture 18" descr="&lt;strong&gt;Docker&lt;/strong&gt; - A highly portable and lightweight software container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0" t="11934" r="11580" b="12510"/>
            <a:stretch/>
          </p:blipFill>
          <p:spPr>
            <a:xfrm>
              <a:off x="6477677" y="1843360"/>
              <a:ext cx="983986" cy="872292"/>
            </a:xfrm>
            <a:prstGeom prst="rect">
              <a:avLst/>
            </a:prstGeom>
          </p:spPr>
        </p:pic>
      </p:grpSp>
      <p:cxnSp>
        <p:nvCxnSpPr>
          <p:cNvPr id="20" name="Straight Arrow Connector 32"/>
          <p:cNvCxnSpPr>
            <a:stCxn id="17" idx="3"/>
          </p:cNvCxnSpPr>
          <p:nvPr/>
        </p:nvCxnSpPr>
        <p:spPr>
          <a:xfrm>
            <a:off x="2020527" y="3105906"/>
            <a:ext cx="2747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101044" y="2401780"/>
            <a:ext cx="1734783" cy="1265382"/>
            <a:chOff x="7582341" y="3216591"/>
            <a:chExt cx="1734783" cy="1265382"/>
          </a:xfrm>
        </p:grpSpPr>
        <p:sp>
          <p:nvSpPr>
            <p:cNvPr id="22" name="Rectangle 21"/>
            <p:cNvSpPr/>
            <p:nvPr/>
          </p:nvSpPr>
          <p:spPr>
            <a:xfrm>
              <a:off x="7582341" y="3216591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Server 90</a:t>
              </a:r>
              <a:endParaRPr lang="en-US" dirty="0"/>
            </a:p>
          </p:txBody>
        </p:sp>
        <p:pic>
          <p:nvPicPr>
            <p:cNvPr id="23" name="Picture 2" descr="Image result for serv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737" y="3584190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4793" y="1762619"/>
            <a:ext cx="430002" cy="494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4288" y="1890580"/>
            <a:ext cx="991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In:</a:t>
            </a: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yml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bin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9354" y="1832458"/>
            <a:ext cx="694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tar.gz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298018" y="2954613"/>
            <a:ext cx="1762778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SSH</a:t>
            </a:r>
            <a:endParaRPr lang="vi-VN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596" y="1851362"/>
            <a:ext cx="560511" cy="5076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595" y="1871028"/>
            <a:ext cx="560511" cy="507633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6882204" y="2954612"/>
            <a:ext cx="1762778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SSH</a:t>
            </a:r>
            <a:endParaRPr lang="vi-VN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0573" y="1816951"/>
            <a:ext cx="677318" cy="614604"/>
          </a:xfrm>
          <a:prstGeom prst="rect">
            <a:avLst/>
          </a:prstGeom>
        </p:spPr>
      </p:pic>
      <p:sp>
        <p:nvSpPr>
          <p:cNvPr id="32" name="Rectangular Callout 31"/>
          <p:cNvSpPr/>
          <p:nvPr/>
        </p:nvSpPr>
        <p:spPr>
          <a:xfrm>
            <a:off x="4237329" y="4301771"/>
            <a:ext cx="2814221" cy="1004500"/>
          </a:xfrm>
          <a:prstGeom prst="wedgeRectCallout">
            <a:avLst>
              <a:gd name="adj1" fmla="val 21371"/>
              <a:gd name="adj2" fmla="val -787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tin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 smtClean="0"/>
          </a:p>
        </p:txBody>
      </p:sp>
      <p:sp>
        <p:nvSpPr>
          <p:cNvPr id="33" name="Rectangular Callout 32"/>
          <p:cNvSpPr/>
          <p:nvPr/>
        </p:nvSpPr>
        <p:spPr>
          <a:xfrm>
            <a:off x="7720370" y="4288255"/>
            <a:ext cx="2814221" cy="1004500"/>
          </a:xfrm>
          <a:prstGeom prst="wedgeRectCallout">
            <a:avLst>
              <a:gd name="adj1" fmla="val 20740"/>
              <a:gd name="adj2" fmla="val -7697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nén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tin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tin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*/bin/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5654" y="1824781"/>
            <a:ext cx="677318" cy="61460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822" y="1852833"/>
            <a:ext cx="560511" cy="5076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89961" y="1897586"/>
            <a:ext cx="625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77869" y="1854610"/>
            <a:ext cx="625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754288" y="3945571"/>
            <a:ext cx="10248898" cy="1501725"/>
          </a:xfrm>
          <a:prstGeom prst="wedgeRectCallout">
            <a:avLst>
              <a:gd name="adj1" fmla="val -25904"/>
              <a:gd name="adj2" fmla="val -6112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8308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012669"/>
            <a:ext cx="50722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Mô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tả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luồng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hoạt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động</a:t>
            </a:r>
            <a:r>
              <a:rPr lang="en-US" sz="2200" b="1" dirty="0" smtClean="0"/>
              <a:t>: </a:t>
            </a:r>
            <a:r>
              <a:rPr lang="en-US" sz="2200" b="1" dirty="0" smtClean="0"/>
              <a:t>test (</a:t>
            </a:r>
            <a:r>
              <a:rPr lang="en-US" sz="2200" b="1" dirty="0" err="1" smtClean="0"/>
              <a:t>lượt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đi</a:t>
            </a:r>
            <a:r>
              <a:rPr lang="en-US" sz="2200" b="1" dirty="0" smtClean="0"/>
              <a:t>)</a:t>
            </a:r>
            <a:endParaRPr lang="vi-VN" sz="2200" b="1" dirty="0"/>
          </a:p>
        </p:txBody>
      </p:sp>
      <p:sp>
        <p:nvSpPr>
          <p:cNvPr id="6" name="Rectangular Callout 5"/>
          <p:cNvSpPr/>
          <p:nvPr/>
        </p:nvSpPr>
        <p:spPr>
          <a:xfrm>
            <a:off x="914400" y="4296926"/>
            <a:ext cx="2814221" cy="1033447"/>
          </a:xfrm>
          <a:prstGeom prst="wedgeRectCallout">
            <a:avLst>
              <a:gd name="adj1" fmla="val -20900"/>
              <a:gd name="adj2" fmla="val -6671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script test </a:t>
            </a:r>
            <a:r>
              <a:rPr lang="en-US" dirty="0" err="1" smtClean="0"/>
              <a:t>đến</a:t>
            </a:r>
            <a:r>
              <a:rPr lang="en-US" dirty="0" smtClean="0"/>
              <a:t> server 90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server 90</a:t>
            </a:r>
            <a:endParaRPr lang="vi-V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06" y="2439385"/>
            <a:ext cx="1190171" cy="11901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95605" y="2473215"/>
            <a:ext cx="1734783" cy="1265382"/>
            <a:chOff x="5799724" y="1521705"/>
            <a:chExt cx="1734783" cy="1265382"/>
          </a:xfrm>
        </p:grpSpPr>
        <p:sp>
          <p:nvSpPr>
            <p:cNvPr id="15" name="Rectangle 14"/>
            <p:cNvSpPr/>
            <p:nvPr/>
          </p:nvSpPr>
          <p:spPr>
            <a:xfrm>
              <a:off x="5799724" y="1521705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trapx</a:t>
              </a:r>
              <a:endParaRPr lang="en-US" dirty="0"/>
            </a:p>
          </p:txBody>
        </p:sp>
        <p:pic>
          <p:nvPicPr>
            <p:cNvPr id="17" name="Content Placeholder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5867354" y="1946935"/>
              <a:ext cx="457292" cy="414922"/>
            </a:xfrm>
            <a:prstGeom prst="rect">
              <a:avLst/>
            </a:prstGeom>
          </p:spPr>
        </p:pic>
        <p:pic>
          <p:nvPicPr>
            <p:cNvPr id="19" name="Picture 18" descr="&lt;strong&gt;Docker&lt;/strong&gt; - A highly portable and lightweight software container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0" t="11934" r="11580" b="12510"/>
            <a:stretch/>
          </p:blipFill>
          <p:spPr>
            <a:xfrm>
              <a:off x="6477677" y="1843360"/>
              <a:ext cx="983986" cy="872292"/>
            </a:xfrm>
            <a:prstGeom prst="rect">
              <a:avLst/>
            </a:prstGeom>
          </p:spPr>
        </p:pic>
      </p:grpSp>
      <p:cxnSp>
        <p:nvCxnSpPr>
          <p:cNvPr id="20" name="Straight Arrow Connector 32"/>
          <p:cNvCxnSpPr>
            <a:stCxn id="17" idx="3"/>
          </p:cNvCxnSpPr>
          <p:nvPr/>
        </p:nvCxnSpPr>
        <p:spPr>
          <a:xfrm>
            <a:off x="2020527" y="3105906"/>
            <a:ext cx="2747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101044" y="2401780"/>
            <a:ext cx="1734783" cy="1265382"/>
            <a:chOff x="7582341" y="3216591"/>
            <a:chExt cx="1734783" cy="1265382"/>
          </a:xfrm>
        </p:grpSpPr>
        <p:sp>
          <p:nvSpPr>
            <p:cNvPr id="22" name="Rectangle 21"/>
            <p:cNvSpPr/>
            <p:nvPr/>
          </p:nvSpPr>
          <p:spPr>
            <a:xfrm>
              <a:off x="7582341" y="3216591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Server 90</a:t>
              </a:r>
              <a:endParaRPr lang="en-US" dirty="0"/>
            </a:p>
          </p:txBody>
        </p:sp>
        <p:pic>
          <p:nvPicPr>
            <p:cNvPr id="23" name="Picture 2" descr="Image result for serv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737" y="3584190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1404" y="1935738"/>
            <a:ext cx="387656" cy="486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4357" y="1736117"/>
            <a:ext cx="430002" cy="494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4288" y="1890580"/>
            <a:ext cx="991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In:</a:t>
            </a:r>
          </a:p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yml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49353" y="1832458"/>
            <a:ext cx="110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script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298018" y="2954613"/>
            <a:ext cx="1762778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30" name="Right Arrow 29"/>
          <p:cNvSpPr/>
          <p:nvPr/>
        </p:nvSpPr>
        <p:spPr>
          <a:xfrm>
            <a:off x="6882204" y="2954612"/>
            <a:ext cx="1762778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32" name="Rectangular Callout 31"/>
          <p:cNvSpPr/>
          <p:nvPr/>
        </p:nvSpPr>
        <p:spPr>
          <a:xfrm>
            <a:off x="4353515" y="4312270"/>
            <a:ext cx="2814221" cy="1004500"/>
          </a:xfrm>
          <a:prstGeom prst="wedgeRectCallout">
            <a:avLst>
              <a:gd name="adj1" fmla="val 20109"/>
              <a:gd name="adj2" fmla="val -778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script test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endParaRPr lang="en-US" dirty="0" smtClean="0"/>
          </a:p>
        </p:txBody>
      </p:sp>
      <p:sp>
        <p:nvSpPr>
          <p:cNvPr id="33" name="Rectangular Callout 32"/>
          <p:cNvSpPr/>
          <p:nvPr/>
        </p:nvSpPr>
        <p:spPr>
          <a:xfrm>
            <a:off x="8165958" y="4357777"/>
            <a:ext cx="2814221" cy="1004500"/>
          </a:xfrm>
          <a:prstGeom prst="wedgeRectCallout">
            <a:avLst>
              <a:gd name="adj1" fmla="val -15538"/>
              <a:gd name="adj2" fmla="val -84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Chạy</a:t>
            </a:r>
            <a:r>
              <a:rPr lang="en-US" dirty="0" smtClean="0"/>
              <a:t> script test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test </a:t>
            </a:r>
            <a:r>
              <a:rPr lang="en-US" dirty="0" err="1" smtClean="0"/>
              <a:t>vào</a:t>
            </a:r>
            <a:r>
              <a:rPr lang="en-US" dirty="0" smtClean="0"/>
              <a:t> log.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3775" y="1891837"/>
            <a:ext cx="387656" cy="4868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0626" y="1814467"/>
            <a:ext cx="387656" cy="4868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7506" y="1891837"/>
            <a:ext cx="387656" cy="486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422" y="1877195"/>
            <a:ext cx="390525" cy="4953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965481" y="1897586"/>
            <a:ext cx="749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374564" y="1931669"/>
            <a:ext cx="625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out: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754288" y="3945571"/>
            <a:ext cx="10248898" cy="1501725"/>
          </a:xfrm>
          <a:prstGeom prst="wedgeRectCallout">
            <a:avLst>
              <a:gd name="adj1" fmla="val -25904"/>
              <a:gd name="adj2" fmla="val -6112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4668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012669"/>
            <a:ext cx="51347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Mô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tả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luồng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hoạt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động</a:t>
            </a:r>
            <a:r>
              <a:rPr lang="en-US" sz="2200" b="1" dirty="0" smtClean="0"/>
              <a:t>: </a:t>
            </a:r>
            <a:r>
              <a:rPr lang="en-US" sz="2200" b="1" dirty="0" smtClean="0"/>
              <a:t>test (</a:t>
            </a:r>
            <a:r>
              <a:rPr lang="en-US" sz="2200" b="1" dirty="0" err="1" smtClean="0"/>
              <a:t>lượt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về</a:t>
            </a:r>
            <a:r>
              <a:rPr lang="en-US" sz="2200" b="1" dirty="0" smtClean="0"/>
              <a:t>)</a:t>
            </a:r>
            <a:endParaRPr lang="vi-VN" sz="2200" b="1" dirty="0"/>
          </a:p>
        </p:txBody>
      </p:sp>
      <p:sp>
        <p:nvSpPr>
          <p:cNvPr id="6" name="Rectangular Callout 5"/>
          <p:cNvSpPr/>
          <p:nvPr/>
        </p:nvSpPr>
        <p:spPr>
          <a:xfrm>
            <a:off x="2416904" y="4213027"/>
            <a:ext cx="2814221" cy="1774969"/>
          </a:xfrm>
          <a:prstGeom prst="wedgeRectCallout">
            <a:avLst>
              <a:gd name="adj1" fmla="val 8438"/>
              <a:gd name="adj2" fmla="val -647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server 90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Lấy</a:t>
            </a:r>
            <a:r>
              <a:rPr lang="en-US" dirty="0" smtClean="0"/>
              <a:t> log </a:t>
            </a:r>
            <a:r>
              <a:rPr lang="en-US" dirty="0" err="1" smtClean="0"/>
              <a:t>từ</a:t>
            </a:r>
            <a:r>
              <a:rPr lang="en-US" dirty="0" smtClean="0"/>
              <a:t> server 90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runner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&amp;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test</a:t>
            </a:r>
            <a:endParaRPr lang="vi-V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29" y="2443089"/>
            <a:ext cx="1190171" cy="119017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10328" y="2476919"/>
            <a:ext cx="1734783" cy="1265382"/>
            <a:chOff x="5799724" y="1521705"/>
            <a:chExt cx="1734783" cy="1265382"/>
          </a:xfrm>
        </p:grpSpPr>
        <p:sp>
          <p:nvSpPr>
            <p:cNvPr id="15" name="Rectangle 14"/>
            <p:cNvSpPr/>
            <p:nvPr/>
          </p:nvSpPr>
          <p:spPr>
            <a:xfrm>
              <a:off x="5799724" y="1521705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VDI – trapx</a:t>
              </a:r>
              <a:endParaRPr lang="en-US" dirty="0"/>
            </a:p>
          </p:txBody>
        </p:sp>
        <p:pic>
          <p:nvPicPr>
            <p:cNvPr id="17" name="Content Placeholder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5867354" y="1946935"/>
              <a:ext cx="457292" cy="414922"/>
            </a:xfrm>
            <a:prstGeom prst="rect">
              <a:avLst/>
            </a:prstGeom>
          </p:spPr>
        </p:pic>
        <p:pic>
          <p:nvPicPr>
            <p:cNvPr id="19" name="Picture 18" descr="&lt;strong&gt;Docker&lt;/strong&gt; - A highly portable and lightweight software container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0" t="11934" r="11580" b="12510"/>
            <a:stretch/>
          </p:blipFill>
          <p:spPr>
            <a:xfrm>
              <a:off x="6477677" y="1843360"/>
              <a:ext cx="983986" cy="872292"/>
            </a:xfrm>
            <a:prstGeom prst="rect">
              <a:avLst/>
            </a:prstGeom>
          </p:spPr>
        </p:pic>
      </p:grpSp>
      <p:cxnSp>
        <p:nvCxnSpPr>
          <p:cNvPr id="20" name="Straight Arrow Connector 32"/>
          <p:cNvCxnSpPr>
            <a:stCxn id="17" idx="3"/>
          </p:cNvCxnSpPr>
          <p:nvPr/>
        </p:nvCxnSpPr>
        <p:spPr>
          <a:xfrm>
            <a:off x="3635250" y="3109610"/>
            <a:ext cx="2747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715767" y="2405484"/>
            <a:ext cx="1734783" cy="1265382"/>
            <a:chOff x="7582341" y="3216591"/>
            <a:chExt cx="1734783" cy="1265382"/>
          </a:xfrm>
        </p:grpSpPr>
        <p:sp>
          <p:nvSpPr>
            <p:cNvPr id="22" name="Rectangle 21"/>
            <p:cNvSpPr/>
            <p:nvPr/>
          </p:nvSpPr>
          <p:spPr>
            <a:xfrm>
              <a:off x="7582341" y="3216591"/>
              <a:ext cx="1734783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Server 90</a:t>
              </a:r>
              <a:endParaRPr lang="en-US" dirty="0"/>
            </a:p>
          </p:txBody>
        </p:sp>
        <p:pic>
          <p:nvPicPr>
            <p:cNvPr id="23" name="Picture 2" descr="Image result for server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737" y="3584190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ight Arrow 23"/>
          <p:cNvSpPr/>
          <p:nvPr/>
        </p:nvSpPr>
        <p:spPr>
          <a:xfrm flipH="1">
            <a:off x="4996154" y="2902149"/>
            <a:ext cx="1646769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30" name="Right Arrow 29"/>
          <p:cNvSpPr/>
          <p:nvPr/>
        </p:nvSpPr>
        <p:spPr>
          <a:xfrm flipH="1">
            <a:off x="8531475" y="2919321"/>
            <a:ext cx="1506723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SSH</a:t>
            </a:r>
            <a:endParaRPr lang="vi-VN" dirty="0"/>
          </a:p>
        </p:txBody>
      </p:sp>
      <p:sp>
        <p:nvSpPr>
          <p:cNvPr id="32" name="Rectangular Callout 31"/>
          <p:cNvSpPr/>
          <p:nvPr/>
        </p:nvSpPr>
        <p:spPr>
          <a:xfrm>
            <a:off x="5869179" y="4330749"/>
            <a:ext cx="2814221" cy="1004500"/>
          </a:xfrm>
          <a:prstGeom prst="wedgeRectCallout">
            <a:avLst>
              <a:gd name="adj1" fmla="val 21371"/>
              <a:gd name="adj2" fmla="val -787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Lấy</a:t>
            </a:r>
            <a:r>
              <a:rPr lang="en-US" dirty="0" smtClean="0"/>
              <a:t> log test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server 90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6729" y="1851546"/>
            <a:ext cx="390525" cy="4953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566" y="1835684"/>
            <a:ext cx="390525" cy="495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23" y="1830230"/>
            <a:ext cx="390525" cy="495300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flipH="1">
            <a:off x="2224322" y="2855184"/>
            <a:ext cx="776619" cy="63079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</a:t>
            </a:r>
            <a:endParaRPr lang="vi-VN" dirty="0"/>
          </a:p>
        </p:txBody>
      </p:sp>
      <p:pic>
        <p:nvPicPr>
          <p:cNvPr id="4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6" t="-1442" r="38114" b="61995"/>
          <a:stretch/>
        </p:blipFill>
        <p:spPr>
          <a:xfrm>
            <a:off x="637478" y="2364182"/>
            <a:ext cx="1553029" cy="1640114"/>
          </a:xfrm>
          <a:prstGeom prst="rect">
            <a:avLst/>
          </a:prstGeom>
        </p:spPr>
      </p:pic>
      <p:sp>
        <p:nvSpPr>
          <p:cNvPr id="41" name="Rectangular Callout 40"/>
          <p:cNvSpPr/>
          <p:nvPr/>
        </p:nvSpPr>
        <p:spPr>
          <a:xfrm>
            <a:off x="2190507" y="3945571"/>
            <a:ext cx="6758184" cy="2153388"/>
          </a:xfrm>
          <a:prstGeom prst="wedgeRectCallout">
            <a:avLst>
              <a:gd name="adj1" fmla="val -23408"/>
              <a:gd name="adj2" fmla="val -5700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344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32183" y="2824203"/>
            <a:ext cx="8727633" cy="110799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Cám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ơn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đã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theo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dõi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84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012669"/>
            <a:ext cx="45528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Mô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tả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luồng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hoạt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động</a:t>
            </a:r>
            <a:r>
              <a:rPr lang="en-US" sz="2200" b="1" dirty="0" smtClean="0"/>
              <a:t>: DEPLOY</a:t>
            </a:r>
            <a:endParaRPr lang="vi-VN" sz="2200" b="1" dirty="0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56656" r="75480" b="11670"/>
          <a:stretch/>
        </p:blipFill>
        <p:spPr>
          <a:xfrm>
            <a:off x="914400" y="2978685"/>
            <a:ext cx="874216" cy="793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79" y="2780206"/>
            <a:ext cx="1190171" cy="1190171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83728" y="4105276"/>
            <a:ext cx="2009775" cy="1049354"/>
          </a:xfrm>
          <a:prstGeom prst="wedgeRectCallout">
            <a:avLst>
              <a:gd name="adj1" fmla="val -18145"/>
              <a:gd name="adj2" fmla="val -75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bin (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test)</a:t>
            </a:r>
            <a:endParaRPr lang="vi-VN" dirty="0"/>
          </a:p>
        </p:txBody>
      </p:sp>
      <p:sp>
        <p:nvSpPr>
          <p:cNvPr id="5" name="Right Arrow 4"/>
          <p:cNvSpPr/>
          <p:nvPr/>
        </p:nvSpPr>
        <p:spPr>
          <a:xfrm>
            <a:off x="2705100" y="2978685"/>
            <a:ext cx="5133975" cy="72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ular Callout 9"/>
          <p:cNvSpPr/>
          <p:nvPr/>
        </p:nvSpPr>
        <p:spPr>
          <a:xfrm>
            <a:off x="3993653" y="4086227"/>
            <a:ext cx="2009775" cy="1049354"/>
          </a:xfrm>
          <a:prstGeom prst="wedgeRectCallout">
            <a:avLst>
              <a:gd name="adj1" fmla="val -18145"/>
              <a:gd name="adj2" fmla="val -75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SSH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board BBU file tar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bin</a:t>
            </a:r>
            <a:endParaRPr lang="vi-VN" dirty="0"/>
          </a:p>
        </p:txBody>
      </p:sp>
      <p:sp>
        <p:nvSpPr>
          <p:cNvPr id="13" name="Rectangular Callout 12"/>
          <p:cNvSpPr/>
          <p:nvPr/>
        </p:nvSpPr>
        <p:spPr>
          <a:xfrm>
            <a:off x="8125279" y="4343401"/>
            <a:ext cx="3457121" cy="1049354"/>
          </a:xfrm>
          <a:prstGeom prst="wedgeRectCallout">
            <a:avLst>
              <a:gd name="adj1" fmla="val -18145"/>
              <a:gd name="adj2" fmla="val -75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3.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nén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file tar </a:t>
            </a:r>
            <a:r>
              <a:rPr lang="en-US" dirty="0" err="1" smtClean="0"/>
              <a:t>vào</a:t>
            </a:r>
            <a:r>
              <a:rPr lang="en-US" dirty="0" smtClean="0"/>
              <a:t> /</a:t>
            </a:r>
            <a:r>
              <a:rPr lang="en-US" dirty="0" err="1" smtClean="0"/>
              <a:t>tmp</a:t>
            </a:r>
            <a:endParaRPr lang="en-US" dirty="0" smtClean="0"/>
          </a:p>
          <a:p>
            <a:r>
              <a:rPr lang="en-US" dirty="0" smtClean="0"/>
              <a:t>4. Copy </a:t>
            </a:r>
            <a:r>
              <a:rPr lang="en-US" dirty="0" err="1" smtClean="0"/>
              <a:t>các</a:t>
            </a:r>
            <a:r>
              <a:rPr lang="en-US" dirty="0" smtClean="0"/>
              <a:t> file tar </a:t>
            </a:r>
            <a:r>
              <a:rPr lang="en-US" dirty="0" err="1" smtClean="0"/>
              <a:t>vào</a:t>
            </a:r>
            <a:r>
              <a:rPr lang="en-US" dirty="0" smtClean="0"/>
              <a:t> /</a:t>
            </a:r>
            <a:r>
              <a:rPr lang="en-US" dirty="0" err="1" smtClean="0"/>
              <a:t>usr</a:t>
            </a:r>
            <a:endParaRPr lang="en-US" dirty="0" smtClean="0"/>
          </a:p>
          <a:p>
            <a:r>
              <a:rPr lang="en-US" dirty="0" smtClean="0"/>
              <a:t>5. </a:t>
            </a:r>
            <a:r>
              <a:rPr lang="en-US" dirty="0" err="1" smtClean="0"/>
              <a:t>Xóa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file </a:t>
            </a:r>
            <a:r>
              <a:rPr lang="en-US" dirty="0" err="1" smtClean="0"/>
              <a:t>tạm</a:t>
            </a:r>
            <a:r>
              <a:rPr lang="en-US" dirty="0" smtClean="0"/>
              <a:t> ở /</a:t>
            </a:r>
            <a:r>
              <a:rPr lang="en-US" dirty="0" err="1" smtClean="0"/>
              <a:t>tmp</a:t>
            </a:r>
            <a:endParaRPr lang="vi-VN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4376" y="1644047"/>
            <a:ext cx="5546425" cy="782792"/>
            <a:chOff x="1238251" y="1580018"/>
            <a:chExt cx="5546425" cy="782792"/>
          </a:xfrm>
        </p:grpSpPr>
        <p:sp>
          <p:nvSpPr>
            <p:cNvPr id="16" name="Rectangle 15"/>
            <p:cNvSpPr/>
            <p:nvPr/>
          </p:nvSpPr>
          <p:spPr>
            <a:xfrm>
              <a:off x="1238251" y="1657350"/>
              <a:ext cx="550366" cy="276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38251" y="2043472"/>
              <a:ext cx="550366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24050" y="1580018"/>
              <a:ext cx="440697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Nội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dung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khai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báo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tại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gitlab-ci.yml</a:t>
              </a:r>
              <a:endParaRPr lang="vi-V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4050" y="1931923"/>
              <a:ext cx="486062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Nội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dung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khai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báo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tại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deploy_BBU.sh</a:t>
              </a:r>
              <a:endParaRPr lang="vi-V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Mục lục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09600" y="1181100"/>
            <a:ext cx="10972800" cy="47244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endParaRPr lang="en-US" dirty="0" smtClean="0"/>
          </a:p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CI/CD</a:t>
            </a:r>
          </a:p>
          <a:p>
            <a:r>
              <a:rPr lang="en-US" dirty="0" smtClean="0"/>
              <a:t>CI/CD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endParaRPr lang="en-US" dirty="0" smtClean="0"/>
          </a:p>
          <a:p>
            <a:pPr lvl="1"/>
            <a:r>
              <a:rPr lang="en-US" dirty="0" err="1"/>
              <a:t>Gitlab-CI.yml</a:t>
            </a:r>
            <a:endParaRPr lang="en-US" dirty="0"/>
          </a:p>
          <a:p>
            <a:pPr lvl="1"/>
            <a:r>
              <a:rPr lang="en-US" dirty="0" smtClean="0"/>
              <a:t>Runner</a:t>
            </a:r>
          </a:p>
          <a:p>
            <a:r>
              <a:rPr lang="en-US" dirty="0" smtClean="0"/>
              <a:t>Use case: BBU NXP Tools</a:t>
            </a:r>
          </a:p>
        </p:txBody>
      </p:sp>
    </p:spTree>
    <p:extLst>
      <p:ext uri="{BB962C8B-B14F-4D97-AF65-F5344CB8AC3E}">
        <p14:creationId xmlns:p14="http://schemas.microsoft.com/office/powerpoint/2010/main" val="19628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BBU NXP Tools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1012669"/>
            <a:ext cx="41152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b="1" dirty="0" err="1" smtClean="0"/>
              <a:t>Mô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tả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luồng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hoạt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động</a:t>
            </a:r>
            <a:r>
              <a:rPr lang="en-US" sz="2200" b="1" dirty="0" smtClean="0"/>
              <a:t>: TEST</a:t>
            </a:r>
            <a:endParaRPr lang="vi-VN" sz="2200" b="1" dirty="0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" t="56656" r="75480" b="11670"/>
          <a:stretch/>
        </p:blipFill>
        <p:spPr>
          <a:xfrm>
            <a:off x="1163499" y="3862676"/>
            <a:ext cx="874216" cy="793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78" y="3664197"/>
            <a:ext cx="1190171" cy="1190171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3366789" y="5141667"/>
            <a:ext cx="4452124" cy="500044"/>
          </a:xfrm>
          <a:prstGeom prst="wedgeRectCallout">
            <a:avLst>
              <a:gd name="adj1" fmla="val -22638"/>
              <a:gd name="adj2" fmla="val -1024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SSH </a:t>
            </a:r>
            <a:r>
              <a:rPr lang="en-US" dirty="0" err="1" smtClean="0"/>
              <a:t>lấy</a:t>
            </a:r>
            <a:r>
              <a:rPr lang="en-US" dirty="0" smtClean="0"/>
              <a:t> log </a:t>
            </a:r>
            <a:r>
              <a:rPr lang="en-US" dirty="0" err="1" smtClean="0"/>
              <a:t>từ</a:t>
            </a:r>
            <a:r>
              <a:rPr lang="en-US" dirty="0" smtClean="0"/>
              <a:t> board BBU </a:t>
            </a:r>
            <a:r>
              <a:rPr lang="en-US" dirty="0" err="1" smtClean="0"/>
              <a:t>về</a:t>
            </a:r>
            <a:r>
              <a:rPr lang="en-US" dirty="0" smtClean="0"/>
              <a:t> Runner</a:t>
            </a:r>
            <a:endParaRPr lang="vi-VN" dirty="0"/>
          </a:p>
        </p:txBody>
      </p:sp>
      <p:sp>
        <p:nvSpPr>
          <p:cNvPr id="5" name="Right Arrow 4"/>
          <p:cNvSpPr/>
          <p:nvPr/>
        </p:nvSpPr>
        <p:spPr>
          <a:xfrm>
            <a:off x="2715259" y="3221862"/>
            <a:ext cx="5133975" cy="72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ular Callout 9"/>
          <p:cNvSpPr/>
          <p:nvPr/>
        </p:nvSpPr>
        <p:spPr>
          <a:xfrm>
            <a:off x="2954199" y="2626780"/>
            <a:ext cx="4210049" cy="595081"/>
          </a:xfrm>
          <a:prstGeom prst="wedgeRectCallout">
            <a:avLst>
              <a:gd name="adj1" fmla="val -12932"/>
              <a:gd name="adj2" fmla="val 7401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SSH copy script test </a:t>
            </a:r>
            <a:r>
              <a:rPr lang="en-US" dirty="0" err="1" smtClean="0"/>
              <a:t>vào</a:t>
            </a:r>
            <a:r>
              <a:rPr lang="en-US" dirty="0" smtClean="0"/>
              <a:t> board BBU</a:t>
            </a:r>
            <a:endParaRPr lang="vi-VN" dirty="0"/>
          </a:p>
        </p:txBody>
      </p:sp>
      <p:sp>
        <p:nvSpPr>
          <p:cNvPr id="13" name="Rectangular Callout 12"/>
          <p:cNvSpPr/>
          <p:nvPr/>
        </p:nvSpPr>
        <p:spPr>
          <a:xfrm>
            <a:off x="8374378" y="5141667"/>
            <a:ext cx="3457121" cy="733424"/>
          </a:xfrm>
          <a:prstGeom prst="wedgeRectCallout">
            <a:avLst>
              <a:gd name="adj1" fmla="val -18145"/>
              <a:gd name="adj2" fmla="val -757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2. </a:t>
            </a:r>
            <a:r>
              <a:rPr lang="en-US" dirty="0" err="1" smtClean="0"/>
              <a:t>Chạy</a:t>
            </a:r>
            <a:r>
              <a:rPr lang="en-US" dirty="0" smtClean="0"/>
              <a:t> script test </a:t>
            </a:r>
            <a:r>
              <a:rPr lang="en-US" dirty="0" err="1" smtClean="0"/>
              <a:t>trên</a:t>
            </a:r>
            <a:r>
              <a:rPr lang="en-US" dirty="0" smtClean="0"/>
              <a:t> board BBU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log</a:t>
            </a:r>
            <a:endParaRPr lang="vi-VN" dirty="0"/>
          </a:p>
        </p:txBody>
      </p:sp>
      <p:sp>
        <p:nvSpPr>
          <p:cNvPr id="14" name="Right Arrow 13"/>
          <p:cNvSpPr/>
          <p:nvPr/>
        </p:nvSpPr>
        <p:spPr>
          <a:xfrm flipH="1">
            <a:off x="2715259" y="4247636"/>
            <a:ext cx="4981575" cy="72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ular Callout 14"/>
          <p:cNvSpPr/>
          <p:nvPr/>
        </p:nvSpPr>
        <p:spPr>
          <a:xfrm>
            <a:off x="609600" y="4983701"/>
            <a:ext cx="1982014" cy="900915"/>
          </a:xfrm>
          <a:prstGeom prst="wedgeRectCallout">
            <a:avLst>
              <a:gd name="adj1" fmla="val -12825"/>
              <a:gd name="adj2" fmla="val -8209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smtClean="0"/>
              <a:t>4.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tích</a:t>
            </a:r>
            <a:r>
              <a:rPr lang="en-US" sz="1600" dirty="0" smtClean="0"/>
              <a:t> log </a:t>
            </a:r>
            <a:r>
              <a:rPr lang="en-US" sz="1600" dirty="0" err="1" smtClean="0"/>
              <a:t>trả</a:t>
            </a:r>
            <a:r>
              <a:rPr lang="en-US" sz="1600" dirty="0" smtClean="0"/>
              <a:t> </a:t>
            </a:r>
            <a:r>
              <a:rPr lang="en-US" sz="1600" dirty="0" err="1" smtClean="0"/>
              <a:t>về</a:t>
            </a:r>
            <a:r>
              <a:rPr lang="en-US" sz="1600" dirty="0" smtClean="0"/>
              <a:t> (PASSED/FAILED)</a:t>
            </a:r>
            <a:endParaRPr lang="vi-VN" sz="16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714376" y="1644047"/>
            <a:ext cx="5469481" cy="782792"/>
            <a:chOff x="1238251" y="1580018"/>
            <a:chExt cx="5469481" cy="782792"/>
          </a:xfrm>
        </p:grpSpPr>
        <p:sp>
          <p:nvSpPr>
            <p:cNvPr id="17" name="Rectangle 16"/>
            <p:cNvSpPr/>
            <p:nvPr/>
          </p:nvSpPr>
          <p:spPr>
            <a:xfrm>
              <a:off x="1238251" y="1657350"/>
              <a:ext cx="550366" cy="27622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251" y="2043472"/>
              <a:ext cx="550366" cy="276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4050" y="1580018"/>
              <a:ext cx="440697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Nội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dung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khai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báo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tại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gitlab-ci.yml</a:t>
              </a:r>
              <a:endParaRPr lang="vi-V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24050" y="1931923"/>
              <a:ext cx="478368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Nội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dung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khai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báo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2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tại</a:t>
              </a:r>
              <a:r>
                <a:rPr lang="en-US" sz="2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test_sysinfo.sh</a:t>
              </a:r>
              <a:endParaRPr lang="vi-VN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19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endParaRPr lang="vi-V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6177" y="1459201"/>
            <a:ext cx="7405047" cy="39440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385342"/>
            <a:ext cx="368530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(repository)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2952671"/>
            <a:ext cx="4202545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.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,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repos,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dirty="0" smtClean="0"/>
              <a:t> </a:t>
            </a:r>
            <a:r>
              <a:rPr lang="en-US" dirty="0" err="1" smtClean="0"/>
              <a:t>huống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repo.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783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</a:t>
            </a:r>
            <a:endParaRPr lang="vi-VN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575172"/>
          </a:xfrm>
        </p:spPr>
        <p:txBody>
          <a:bodyPr>
            <a:normAutofit/>
          </a:bodyPr>
          <a:lstStyle/>
          <a:p>
            <a:r>
              <a:rPr lang="en-US" dirty="0" smtClean="0"/>
              <a:t>CI/CD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en-US" b="1" dirty="0" smtClean="0"/>
              <a:t>Continuous Integration:</a:t>
            </a:r>
          </a:p>
          <a:p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source code.</a:t>
            </a:r>
          </a:p>
          <a:p>
            <a:pPr marL="342900" indent="-342900">
              <a:buFontTx/>
              <a:buChar char="-"/>
            </a:pPr>
            <a:r>
              <a:rPr lang="en-US" b="1" dirty="0" smtClean="0"/>
              <a:t>Continuous Delivery:</a:t>
            </a:r>
          </a:p>
          <a:p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CI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ảo</a:t>
            </a:r>
            <a:r>
              <a:rPr lang="en-US" dirty="0" smtClean="0"/>
              <a:t> (board RRU, BBU)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b="1" dirty="0" smtClean="0"/>
              <a:t>Continuous Deployment:</a:t>
            </a:r>
          </a:p>
          <a:p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đẩy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CI/CD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(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, field…).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8" name="Picture 4" descr="Image result for meme Paul Teutul S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89" y="244228"/>
            <a:ext cx="6952185" cy="58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67300" y="1501775"/>
            <a:ext cx="23907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Your commit is incompatible with my version</a:t>
            </a:r>
            <a:endParaRPr lang="vi-VN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737600" y="1590675"/>
            <a:ext cx="26066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I built it successfully yesterday</a:t>
            </a:r>
          </a:p>
          <a:p>
            <a:r>
              <a:rPr lang="en-US" sz="1400" dirty="0" smtClean="0"/>
              <a:t>You should check your code</a:t>
            </a:r>
            <a:endParaRPr lang="vi-VN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238750" y="3406366"/>
            <a:ext cx="221932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But your code is not compatible with my code</a:t>
            </a:r>
            <a:endParaRPr lang="vi-VN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648857" y="5335883"/>
            <a:ext cx="2362199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Mines worked fine before your commit. Clean your code and check again</a:t>
            </a:r>
            <a:endParaRPr lang="vi-VN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163457" y="5335883"/>
            <a:ext cx="2035695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How can I know what’s wrong with you?</a:t>
            </a:r>
            <a:endParaRPr lang="vi-VN" sz="1400" dirty="0"/>
          </a:p>
        </p:txBody>
      </p:sp>
      <p:sp>
        <p:nvSpPr>
          <p:cNvPr id="3" name="Rectangular Callout 2"/>
          <p:cNvSpPr/>
          <p:nvPr/>
        </p:nvSpPr>
        <p:spPr>
          <a:xfrm>
            <a:off x="8267700" y="3352386"/>
            <a:ext cx="1931452" cy="631180"/>
          </a:xfrm>
          <a:prstGeom prst="wedgeRectCallout">
            <a:avLst>
              <a:gd name="adj1" fmla="val 79067"/>
              <a:gd name="adj2" fmla="val -413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Why don’t clean your code &amp; </a:t>
            </a:r>
            <a:r>
              <a:rPr lang="en-US" sz="1400" dirty="0" smtClean="0"/>
              <a:t>build </a:t>
            </a:r>
            <a:r>
              <a:rPr lang="en-US" sz="1400" dirty="0"/>
              <a:t>again?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63832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CI/CD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5651"/>
            <a:ext cx="11092873" cy="4884868"/>
          </a:xfrm>
        </p:spPr>
      </p:pic>
      <p:sp>
        <p:nvSpPr>
          <p:cNvPr id="7" name="TextBox 6"/>
          <p:cNvSpPr txBox="1"/>
          <p:nvPr/>
        </p:nvSpPr>
        <p:spPr>
          <a:xfrm>
            <a:off x="7370618" y="1045651"/>
            <a:ext cx="45165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CI/CD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code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chấp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,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(release)</a:t>
            </a:r>
            <a:endParaRPr lang="vi-VN" dirty="0"/>
          </a:p>
        </p:txBody>
      </p:sp>
      <p:sp>
        <p:nvSpPr>
          <p:cNvPr id="8" name="TextBox 7"/>
          <p:cNvSpPr txBox="1"/>
          <p:nvPr/>
        </p:nvSpPr>
        <p:spPr>
          <a:xfrm>
            <a:off x="2230581" y="5220727"/>
            <a:ext cx="582352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,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build, test, deploy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GoCD</a:t>
            </a:r>
            <a:r>
              <a:rPr lang="en-US" dirty="0" smtClean="0"/>
              <a:t>, Travis CI, Jenkins, concourse CI, Spinnaker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2428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CI/CD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pipeline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3100554"/>
            <a:ext cx="8242300" cy="2662897"/>
          </a:xfrm>
        </p:spPr>
      </p:pic>
      <p:sp>
        <p:nvSpPr>
          <p:cNvPr id="10" name="TextBox 9"/>
          <p:cNvSpPr txBox="1"/>
          <p:nvPr/>
        </p:nvSpPr>
        <p:spPr>
          <a:xfrm>
            <a:off x="609600" y="1930400"/>
            <a:ext cx="1121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– CI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1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pipeline </a:t>
            </a:r>
            <a:r>
              <a:rPr lang="en-US" dirty="0" err="1" smtClean="0"/>
              <a:t>được</a:t>
            </a:r>
            <a:r>
              <a:rPr lang="en-US" dirty="0" smtClean="0"/>
              <a:t> chia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(stages), </a:t>
            </a:r>
            <a:r>
              <a:rPr lang="en-US" dirty="0" err="1" smtClean="0"/>
              <a:t>mỗi</a:t>
            </a:r>
            <a:r>
              <a:rPr lang="en-US" dirty="0" smtClean="0"/>
              <a:t> stage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1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thất</a:t>
            </a:r>
            <a:r>
              <a:rPr lang="en-US" dirty="0" smtClean="0"/>
              <a:t> </a:t>
            </a:r>
            <a:r>
              <a:rPr lang="en-US" dirty="0" err="1" smtClean="0"/>
              <a:t>bại</a:t>
            </a:r>
            <a:r>
              <a:rPr lang="en-US" dirty="0" smtClean="0"/>
              <a:t> (return != 0)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gián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ở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theo.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4850" y="5825609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https://10.61.248.4/firmware/bbu-nxp-tools/pipelines/399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3142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gitlab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Gitlab-ci.yml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1" t="33113" r="634" b="1"/>
          <a:stretch/>
        </p:blipFill>
        <p:spPr>
          <a:xfrm>
            <a:off x="609600" y="3103419"/>
            <a:ext cx="4542971" cy="2471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5223"/>
          <a:stretch/>
        </p:blipFill>
        <p:spPr>
          <a:xfrm>
            <a:off x="5712114" y="1485900"/>
            <a:ext cx="2993159" cy="474502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181600" y="1579418"/>
            <a:ext cx="501485" cy="2024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81600" y="4038600"/>
            <a:ext cx="501485" cy="2085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9600" y="1781175"/>
            <a:ext cx="4717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Pipeline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file </a:t>
            </a:r>
            <a:r>
              <a:rPr lang="en-US" dirty="0" err="1" smtClean="0"/>
              <a:t>gitlab-ci.yml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gitlab-ci.yml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:</a:t>
            </a:r>
          </a:p>
          <a:p>
            <a:r>
              <a:rPr lang="en-US" dirty="0" smtClean="0">
                <a:hlinkClick r:id="rId5"/>
              </a:rPr>
              <a:t>https://docs.gitlab.com/ee/ci/yaml/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8811491" y="1248551"/>
            <a:ext cx="3195782" cy="628073"/>
          </a:xfrm>
          <a:prstGeom prst="wedgeRectCallout">
            <a:avLst>
              <a:gd name="adj1" fmla="val -72279"/>
              <a:gd name="adj2" fmla="val 2279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image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vi-VN" dirty="0"/>
          </a:p>
        </p:txBody>
      </p:sp>
      <p:sp>
        <p:nvSpPr>
          <p:cNvPr id="15" name="Rectangular Callout 14"/>
          <p:cNvSpPr/>
          <p:nvPr/>
        </p:nvSpPr>
        <p:spPr>
          <a:xfrm>
            <a:off x="8811491" y="2126544"/>
            <a:ext cx="3195782" cy="628073"/>
          </a:xfrm>
          <a:prstGeom prst="wedgeRectCallout">
            <a:avLst>
              <a:gd name="adj1" fmla="val -95978"/>
              <a:gd name="adj2" fmla="val 3749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(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)</a:t>
            </a:r>
            <a:endParaRPr lang="vi-VN" dirty="0"/>
          </a:p>
        </p:txBody>
      </p:sp>
      <p:sp>
        <p:nvSpPr>
          <p:cNvPr id="17" name="Rectangular Callout 16"/>
          <p:cNvSpPr/>
          <p:nvPr/>
        </p:nvSpPr>
        <p:spPr>
          <a:xfrm>
            <a:off x="8811491" y="2960109"/>
            <a:ext cx="3195782" cy="628073"/>
          </a:xfrm>
          <a:prstGeom prst="wedgeRectCallout">
            <a:avLst>
              <a:gd name="adj1" fmla="val -111007"/>
              <a:gd name="adj2" fmla="val 4926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.</a:t>
            </a:r>
          </a:p>
          <a:p>
            <a:pPr algn="ctr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khóa</a:t>
            </a:r>
            <a:endParaRPr lang="vi-VN" dirty="0"/>
          </a:p>
        </p:txBody>
      </p:sp>
      <p:sp>
        <p:nvSpPr>
          <p:cNvPr id="20" name="Rectangular Callout 19"/>
          <p:cNvSpPr/>
          <p:nvPr/>
        </p:nvSpPr>
        <p:spPr>
          <a:xfrm>
            <a:off x="8811491" y="3728060"/>
            <a:ext cx="2549236" cy="628073"/>
          </a:xfrm>
          <a:prstGeom prst="wedgeRectCallout">
            <a:avLst>
              <a:gd name="adj1" fmla="val -87592"/>
              <a:gd name="adj2" fmla="val -24265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21" name="Rectangular Callout 20"/>
          <p:cNvSpPr/>
          <p:nvPr/>
        </p:nvSpPr>
        <p:spPr>
          <a:xfrm>
            <a:off x="8811491" y="4767117"/>
            <a:ext cx="3195782" cy="628073"/>
          </a:xfrm>
          <a:prstGeom prst="wedgeRectCallout">
            <a:avLst>
              <a:gd name="adj1" fmla="val -56368"/>
              <a:gd name="adj2" fmla="val -8014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err="1" smtClean="0"/>
              <a:t>công</a:t>
            </a:r>
            <a:r>
              <a:rPr lang="en-US" smtClean="0"/>
              <a:t> việc (shell script)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61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gitlab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Gitlab</a:t>
            </a:r>
            <a:r>
              <a:rPr lang="en-US" dirty="0"/>
              <a:t> CI/CD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6" t="-1442" r="38114" b="61995"/>
          <a:stretch/>
        </p:blipFill>
        <p:spPr>
          <a:xfrm>
            <a:off x="3846287" y="2630940"/>
            <a:ext cx="1553029" cy="164011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8" idx="3"/>
            <a:endCxn id="9" idx="1"/>
          </p:cNvCxnSpPr>
          <p:nvPr/>
        </p:nvCxnSpPr>
        <p:spPr>
          <a:xfrm>
            <a:off x="2748527" y="3447593"/>
            <a:ext cx="1097760" cy="34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49175" y="294316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9081" y="2985928"/>
            <a:ext cx="2189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 code</a:t>
            </a:r>
          </a:p>
          <a:p>
            <a:r>
              <a:rPr lang="en-US" dirty="0" err="1" smtClean="0"/>
              <a:t>Tạo</a:t>
            </a:r>
            <a:r>
              <a:rPr lang="en-US" dirty="0" smtClean="0"/>
              <a:t> merge request</a:t>
            </a:r>
          </a:p>
          <a:p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web user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5" t="36313" r="62143" b="34991"/>
          <a:stretch/>
        </p:blipFill>
        <p:spPr>
          <a:xfrm>
            <a:off x="4259944" y="4722874"/>
            <a:ext cx="725714" cy="110308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20" idx="0"/>
            <a:endCxn id="9" idx="2"/>
          </p:cNvCxnSpPr>
          <p:nvPr/>
        </p:nvCxnSpPr>
        <p:spPr>
          <a:xfrm flipV="1">
            <a:off x="4622801" y="4271054"/>
            <a:ext cx="1" cy="4518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95679" y="582272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Gitlab-ci.yml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9" idx="3"/>
            <a:endCxn id="29" idx="1"/>
          </p:cNvCxnSpPr>
          <p:nvPr/>
        </p:nvCxnSpPr>
        <p:spPr>
          <a:xfrm flipV="1">
            <a:off x="5399316" y="2630940"/>
            <a:ext cx="1705426" cy="8200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9" t="54828" r="2335" b="12358"/>
          <a:stretch/>
        </p:blipFill>
        <p:spPr>
          <a:xfrm>
            <a:off x="7104742" y="1948768"/>
            <a:ext cx="1785258" cy="1364343"/>
          </a:xfrm>
          <a:prstGeom prst="rect">
            <a:avLst/>
          </a:prstGeom>
        </p:spPr>
      </p:pic>
      <p:pic>
        <p:nvPicPr>
          <p:cNvPr id="30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" t="56656" r="72989" b="4247"/>
          <a:stretch/>
        </p:blipFill>
        <p:spPr>
          <a:xfrm>
            <a:off x="7104742" y="3450996"/>
            <a:ext cx="1770743" cy="1625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48925" y="2108173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VDI</a:t>
            </a:r>
          </a:p>
          <a:p>
            <a:pPr algn="ctr"/>
            <a:r>
              <a:rPr lang="en-US" dirty="0" smtClean="0"/>
              <a:t>Runner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9" idx="3"/>
            <a:endCxn id="30" idx="1"/>
          </p:cNvCxnSpPr>
          <p:nvPr/>
        </p:nvCxnSpPr>
        <p:spPr>
          <a:xfrm>
            <a:off x="5399316" y="3450997"/>
            <a:ext cx="1705426" cy="812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29" y="2035853"/>
            <a:ext cx="1190171" cy="1190171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29" idx="3"/>
            <a:endCxn id="38" idx="1"/>
          </p:cNvCxnSpPr>
          <p:nvPr/>
        </p:nvCxnSpPr>
        <p:spPr>
          <a:xfrm flipV="1">
            <a:off x="8890000" y="2630939"/>
            <a:ext cx="150222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28" y="3668710"/>
            <a:ext cx="1190171" cy="1190171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0" idx="3"/>
            <a:endCxn id="44" idx="1"/>
          </p:cNvCxnSpPr>
          <p:nvPr/>
        </p:nvCxnSpPr>
        <p:spPr>
          <a:xfrm>
            <a:off x="8875485" y="4263796"/>
            <a:ext cx="151674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645989" y="326292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124742" y="217750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Delivery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132000" y="390172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Delivery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9081" y="4263795"/>
            <a:ext cx="30694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Gitlab</a:t>
            </a:r>
            <a:r>
              <a:rPr lang="en-US" dirty="0" smtClean="0"/>
              <a:t> server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gitlab-ci.yml</a:t>
            </a:r>
            <a:r>
              <a:rPr lang="en-US" dirty="0" smtClean="0"/>
              <a:t>.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gitlab-ci.yml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(runner)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2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/>
              <a:t>CI/CD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399" y="1349829"/>
            <a:ext cx="5159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Runner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ở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,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Runner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nhiệm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gitlab</a:t>
            </a:r>
            <a:r>
              <a:rPr lang="en-US" dirty="0" smtClean="0"/>
              <a:t> server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gitlab-ci.yml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gitlab-ci.yml</a:t>
            </a:r>
            <a:r>
              <a:rPr lang="en-US" dirty="0" smtClean="0"/>
              <a:t>, Runner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build, test (</a:t>
            </a:r>
            <a:r>
              <a:rPr lang="en-US" dirty="0" err="1" smtClean="0"/>
              <a:t>ssh</a:t>
            </a:r>
            <a:r>
              <a:rPr lang="en-US" dirty="0" smtClean="0"/>
              <a:t>, shell, </a:t>
            </a:r>
            <a:r>
              <a:rPr lang="en-US" dirty="0" err="1" smtClean="0"/>
              <a:t>docker</a:t>
            </a:r>
            <a:r>
              <a:rPr lang="en-US" dirty="0" smtClean="0"/>
              <a:t>)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VDI </a:t>
            </a:r>
            <a:r>
              <a:rPr lang="en-US" dirty="0" err="1" smtClean="0"/>
              <a:t>làm</a:t>
            </a:r>
            <a:r>
              <a:rPr lang="en-US" dirty="0" smtClean="0"/>
              <a:t> runner,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docs.gitlab.com/runner/install/linux-manually.html</a:t>
            </a:r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6861338" y="3144835"/>
            <a:ext cx="3958737" cy="2728686"/>
            <a:chOff x="3927070" y="3486028"/>
            <a:chExt cx="3958737" cy="2728686"/>
          </a:xfrm>
        </p:grpSpPr>
        <p:sp>
          <p:nvSpPr>
            <p:cNvPr id="20" name="Rectangle 19"/>
            <p:cNvSpPr/>
            <p:nvPr/>
          </p:nvSpPr>
          <p:spPr>
            <a:xfrm>
              <a:off x="3966948" y="3486028"/>
              <a:ext cx="3918859" cy="272868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  <p:pic>
          <p:nvPicPr>
            <p:cNvPr id="10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" t="56656" r="75480" b="11670"/>
            <a:stretch/>
          </p:blipFill>
          <p:spPr>
            <a:xfrm>
              <a:off x="3966949" y="4115921"/>
              <a:ext cx="1451430" cy="131694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927070" y="5432868"/>
              <a:ext cx="1531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Gitlab</a:t>
              </a:r>
              <a:r>
                <a:rPr lang="en-US" dirty="0" smtClean="0"/>
                <a:t>-runner</a:t>
              </a:r>
            </a:p>
            <a:p>
              <a:pPr algn="ctr"/>
              <a:r>
                <a:rPr lang="en-US" dirty="0" smtClean="0"/>
                <a:t>(app)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stCxn id="10" idx="3"/>
              <a:endCxn id="6" idx="1"/>
            </p:cNvCxnSpPr>
            <p:nvPr/>
          </p:nvCxnSpPr>
          <p:spPr>
            <a:xfrm flipV="1">
              <a:off x="5418379" y="4255285"/>
              <a:ext cx="1086145" cy="51911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58257" y="407061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job1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10" idx="3"/>
            </p:cNvCxnSpPr>
            <p:nvPr/>
          </p:nvCxnSpPr>
          <p:spPr>
            <a:xfrm>
              <a:off x="5418379" y="4774395"/>
              <a:ext cx="1015997" cy="5099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58257" y="518724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job2</a:t>
              </a:r>
              <a:endParaRPr lang="en-US" dirty="0"/>
            </a:p>
          </p:txBody>
        </p:sp>
        <p:pic>
          <p:nvPicPr>
            <p:cNvPr id="6" name="Picture 5" descr="&lt;strong&gt;Docker&lt;/strong&gt; - A highly portable and lightweight software container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0" t="11934" r="11580" b="12510"/>
            <a:stretch/>
          </p:blipFill>
          <p:spPr>
            <a:xfrm>
              <a:off x="6504524" y="3864759"/>
              <a:ext cx="881062" cy="781051"/>
            </a:xfrm>
            <a:prstGeom prst="rect">
              <a:avLst/>
            </a:prstGeom>
          </p:spPr>
        </p:pic>
        <p:pic>
          <p:nvPicPr>
            <p:cNvPr id="8" name="Picture 7" descr="Accessing Raspberry Pi thorugh &lt;strong&gt;SSH&lt;/strong&gt;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643" y="5057639"/>
              <a:ext cx="672178" cy="672178"/>
            </a:xfrm>
            <a:prstGeom prst="rect">
              <a:avLst/>
            </a:prstGeom>
          </p:spPr>
        </p:pic>
      </p:grpSp>
      <p:pic>
        <p:nvPicPr>
          <p:cNvPr id="25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6" t="-1442" r="38114" b="61995"/>
          <a:stretch/>
        </p:blipFill>
        <p:spPr>
          <a:xfrm>
            <a:off x="6839496" y="420714"/>
            <a:ext cx="1553029" cy="1640114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2"/>
            <a:endCxn id="10" idx="0"/>
          </p:cNvCxnSpPr>
          <p:nvPr/>
        </p:nvCxnSpPr>
        <p:spPr>
          <a:xfrm>
            <a:off x="7616011" y="2060828"/>
            <a:ext cx="10921" cy="17139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1043" y="25764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6" idx="3"/>
            <a:endCxn id="25" idx="3"/>
          </p:cNvCxnSpPr>
          <p:nvPr/>
        </p:nvCxnSpPr>
        <p:spPr>
          <a:xfrm flipH="1" flipV="1">
            <a:off x="8392525" y="1240771"/>
            <a:ext cx="1927329" cy="2673321"/>
          </a:xfrm>
          <a:prstGeom prst="bentConnector3">
            <a:avLst>
              <a:gd name="adj1" fmla="val -1186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2"/>
          <p:cNvCxnSpPr>
            <a:stCxn id="8" idx="3"/>
          </p:cNvCxnSpPr>
          <p:nvPr/>
        </p:nvCxnSpPr>
        <p:spPr>
          <a:xfrm flipV="1">
            <a:off x="10181089" y="3914092"/>
            <a:ext cx="356840" cy="1138443"/>
          </a:xfrm>
          <a:prstGeom prst="bentConnector2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218567" y="151985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86892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28102</TotalTime>
  <Words>1597</Words>
  <Application>Microsoft Office PowerPoint</Application>
  <PresentationFormat>Widescreen</PresentationFormat>
  <Paragraphs>266</Paragraphs>
  <Slides>20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Myriad Pro</vt:lpstr>
      <vt:lpstr>Times New Roman</vt:lpstr>
      <vt:lpstr>Wingdings</vt:lpstr>
      <vt:lpstr>Theme1</vt:lpstr>
      <vt:lpstr>Continuous Integration &amp; Continuous Delivery (CI/CD)</vt:lpstr>
      <vt:lpstr>Mục lục</vt:lpstr>
      <vt:lpstr>Giới thiệu Gitlab</vt:lpstr>
      <vt:lpstr>CI/CD</vt:lpstr>
      <vt:lpstr>Quy trình CI/CD</vt:lpstr>
      <vt:lpstr>CI/CD trên gitlab</vt:lpstr>
      <vt:lpstr>CI/CD trên gitlab</vt:lpstr>
      <vt:lpstr>CI/CD trên gitlab</vt:lpstr>
      <vt:lpstr>Gitlab CI/CD</vt:lpstr>
      <vt:lpstr>Use case: BBU NXP Tools</vt:lpstr>
      <vt:lpstr>Use case: BBU NXP Tools</vt:lpstr>
      <vt:lpstr>Use case: BBU NXP Tools</vt:lpstr>
      <vt:lpstr>Use case: BBU NXP Tools</vt:lpstr>
      <vt:lpstr>Use case: BBU NXP Tools</vt:lpstr>
      <vt:lpstr>Use case: BBU NXP Tools</vt:lpstr>
      <vt:lpstr>Use case: BBU NXP Tools</vt:lpstr>
      <vt:lpstr>Use case: BBU NXP Tools</vt:lpstr>
      <vt:lpstr>PowerPoint Presentation</vt:lpstr>
      <vt:lpstr>Use case: BBU NXP Tools</vt:lpstr>
      <vt:lpstr>Use case: BBU NXP Tools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kết quả thử việc</dc:title>
  <dc:creator>TuNTT</dc:creator>
  <cp:lastModifiedBy>trapx</cp:lastModifiedBy>
  <cp:revision>813</cp:revision>
  <dcterms:created xsi:type="dcterms:W3CDTF">2018-03-12T07:09:40Z</dcterms:created>
  <dcterms:modified xsi:type="dcterms:W3CDTF">2020-02-21T04:40:16Z</dcterms:modified>
</cp:coreProperties>
</file>